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7"/>
  </p:notesMasterIdLst>
  <p:sldIdLst>
    <p:sldId id="257" r:id="rId3"/>
    <p:sldId id="272" r:id="rId4"/>
    <p:sldId id="258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8" r:id="rId13"/>
    <p:sldId id="289" r:id="rId14"/>
    <p:sldId id="292" r:id="rId15"/>
    <p:sldId id="293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8"/>
    <p:restoredTop sz="94677"/>
  </p:normalViewPr>
  <p:slideViewPr>
    <p:cSldViewPr snapToGrid="0" snapToObjects="1">
      <p:cViewPr varScale="1">
        <p:scale>
          <a:sx n="60" d="100"/>
          <a:sy n="60" d="100"/>
        </p:scale>
        <p:origin x="10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2FA2D-B596-4059-A3F0-78D4A659524B}" type="datetimeFigureOut">
              <a:rPr lang="nl-NL" smtClean="0"/>
              <a:t>16-10-2024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59ED6-8E25-4BF0-876A-C76937FEF4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4262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59ED6-8E25-4BF0-876A-C76937FEF4B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977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59ED6-8E25-4BF0-876A-C76937FEF4B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8700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59ED6-8E25-4BF0-876A-C76937FEF4B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5007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Vaak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veranderingen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gerealiseerd</a:t>
            </a:r>
            <a:r>
              <a:rPr lang="en-US" dirty="0"/>
              <a:t> </a:t>
            </a:r>
            <a:r>
              <a:rPr lang="en-US" dirty="0" err="1"/>
              <a:t>omdat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onvoldoende</a:t>
            </a:r>
            <a:r>
              <a:rPr lang="en-US" dirty="0"/>
              <a:t> </a:t>
            </a:r>
            <a:r>
              <a:rPr lang="en-US" dirty="0" err="1"/>
              <a:t>verbinding</a:t>
            </a:r>
            <a:r>
              <a:rPr lang="en-US" dirty="0"/>
              <a:t> is </a:t>
            </a:r>
            <a:r>
              <a:rPr lang="en-US" dirty="0" err="1"/>
              <a:t>tussen</a:t>
            </a:r>
            <a:r>
              <a:rPr lang="en-US" dirty="0"/>
              <a:t> plan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uitvoering</a:t>
            </a:r>
            <a:r>
              <a:rPr lang="en-US" dirty="0"/>
              <a:t>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4DE1E-81CD-44D0-9AB8-2A0BBB2C3AE1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4664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59ED6-8E25-4BF0-876A-C76937FEF4BF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9053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Vaak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veranderingen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gerealiseerd</a:t>
            </a:r>
            <a:r>
              <a:rPr lang="en-US" dirty="0"/>
              <a:t> </a:t>
            </a:r>
            <a:r>
              <a:rPr lang="en-US" dirty="0" err="1"/>
              <a:t>omdat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onvoldoende</a:t>
            </a:r>
            <a:r>
              <a:rPr lang="en-US" dirty="0"/>
              <a:t> </a:t>
            </a:r>
            <a:r>
              <a:rPr lang="en-US" dirty="0" err="1"/>
              <a:t>verbinding</a:t>
            </a:r>
            <a:r>
              <a:rPr lang="en-US" dirty="0"/>
              <a:t> is </a:t>
            </a:r>
            <a:r>
              <a:rPr lang="en-US" dirty="0" err="1"/>
              <a:t>tussen</a:t>
            </a:r>
            <a:r>
              <a:rPr lang="en-US" dirty="0"/>
              <a:t> plan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uitvoering</a:t>
            </a:r>
            <a:r>
              <a:rPr lang="en-US" dirty="0"/>
              <a:t>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4DE1E-81CD-44D0-9AB8-2A0BBB2C3AE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028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Vaak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veranderingen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gerealiseerd</a:t>
            </a:r>
            <a:r>
              <a:rPr lang="en-US" dirty="0"/>
              <a:t> </a:t>
            </a:r>
            <a:r>
              <a:rPr lang="en-US" dirty="0" err="1"/>
              <a:t>omdat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onvoldoende</a:t>
            </a:r>
            <a:r>
              <a:rPr lang="en-US" dirty="0"/>
              <a:t> </a:t>
            </a:r>
            <a:r>
              <a:rPr lang="en-US" dirty="0" err="1"/>
              <a:t>verbinding</a:t>
            </a:r>
            <a:r>
              <a:rPr lang="en-US" dirty="0"/>
              <a:t> is </a:t>
            </a:r>
            <a:r>
              <a:rPr lang="en-US" dirty="0" err="1"/>
              <a:t>tussen</a:t>
            </a:r>
            <a:r>
              <a:rPr lang="en-US" dirty="0"/>
              <a:t> plan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uitvoering</a:t>
            </a:r>
            <a:r>
              <a:rPr lang="en-US" dirty="0"/>
              <a:t>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4DE1E-81CD-44D0-9AB8-2A0BBB2C3AE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7583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Vaak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veranderingen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gerealiseerd</a:t>
            </a:r>
            <a:r>
              <a:rPr lang="en-US" dirty="0"/>
              <a:t> </a:t>
            </a:r>
            <a:r>
              <a:rPr lang="en-US" dirty="0" err="1"/>
              <a:t>omdat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onvoldoende</a:t>
            </a:r>
            <a:r>
              <a:rPr lang="en-US" dirty="0"/>
              <a:t> </a:t>
            </a:r>
            <a:r>
              <a:rPr lang="en-US" dirty="0" err="1"/>
              <a:t>verbinding</a:t>
            </a:r>
            <a:r>
              <a:rPr lang="en-US" dirty="0"/>
              <a:t> is </a:t>
            </a:r>
            <a:r>
              <a:rPr lang="en-US" dirty="0" err="1"/>
              <a:t>tussen</a:t>
            </a:r>
            <a:r>
              <a:rPr lang="en-US" dirty="0"/>
              <a:t> plan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uitvoering</a:t>
            </a:r>
            <a:r>
              <a:rPr lang="en-US" dirty="0"/>
              <a:t>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4DE1E-81CD-44D0-9AB8-2A0BBB2C3AE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3472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Vaak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veranderingen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gerealiseerd</a:t>
            </a:r>
            <a:r>
              <a:rPr lang="en-US" dirty="0"/>
              <a:t> </a:t>
            </a:r>
            <a:r>
              <a:rPr lang="en-US" dirty="0" err="1"/>
              <a:t>omdat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onvoldoende</a:t>
            </a:r>
            <a:r>
              <a:rPr lang="en-US" dirty="0"/>
              <a:t> </a:t>
            </a:r>
            <a:r>
              <a:rPr lang="en-US" dirty="0" err="1"/>
              <a:t>verbinding</a:t>
            </a:r>
            <a:r>
              <a:rPr lang="en-US" dirty="0"/>
              <a:t> is </a:t>
            </a:r>
            <a:r>
              <a:rPr lang="en-US" dirty="0" err="1"/>
              <a:t>tussen</a:t>
            </a:r>
            <a:r>
              <a:rPr lang="en-US" dirty="0"/>
              <a:t> plan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uitvoering</a:t>
            </a:r>
            <a:r>
              <a:rPr lang="en-US" dirty="0"/>
              <a:t>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4DE1E-81CD-44D0-9AB8-2A0BBB2C3AE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8942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Vaak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veranderingen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gerealiseerd</a:t>
            </a:r>
            <a:r>
              <a:rPr lang="en-US" dirty="0"/>
              <a:t> </a:t>
            </a:r>
            <a:r>
              <a:rPr lang="en-US" dirty="0" err="1"/>
              <a:t>omdat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onvoldoende</a:t>
            </a:r>
            <a:r>
              <a:rPr lang="en-US" dirty="0"/>
              <a:t> </a:t>
            </a:r>
            <a:r>
              <a:rPr lang="en-US" dirty="0" err="1"/>
              <a:t>verbinding</a:t>
            </a:r>
            <a:r>
              <a:rPr lang="en-US" dirty="0"/>
              <a:t> is </a:t>
            </a:r>
            <a:r>
              <a:rPr lang="en-US" dirty="0" err="1"/>
              <a:t>tussen</a:t>
            </a:r>
            <a:r>
              <a:rPr lang="en-US" dirty="0"/>
              <a:t> plan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uitvoering</a:t>
            </a:r>
            <a:r>
              <a:rPr lang="en-US" dirty="0"/>
              <a:t>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4DE1E-81CD-44D0-9AB8-2A0BBB2C3AE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9821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Vaak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veranderingen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gerealiseerd</a:t>
            </a:r>
            <a:r>
              <a:rPr lang="en-US" dirty="0"/>
              <a:t> </a:t>
            </a:r>
            <a:r>
              <a:rPr lang="en-US" dirty="0" err="1"/>
              <a:t>omdat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onvoldoende</a:t>
            </a:r>
            <a:r>
              <a:rPr lang="en-US" dirty="0"/>
              <a:t> </a:t>
            </a:r>
            <a:r>
              <a:rPr lang="en-US" dirty="0" err="1"/>
              <a:t>verbinding</a:t>
            </a:r>
            <a:r>
              <a:rPr lang="en-US" dirty="0"/>
              <a:t> is </a:t>
            </a:r>
            <a:r>
              <a:rPr lang="en-US" dirty="0" err="1"/>
              <a:t>tussen</a:t>
            </a:r>
            <a:r>
              <a:rPr lang="en-US" dirty="0"/>
              <a:t> plan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uitvoering</a:t>
            </a:r>
            <a:r>
              <a:rPr lang="en-US" dirty="0"/>
              <a:t>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4DE1E-81CD-44D0-9AB8-2A0BBB2C3AE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498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Vaak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veranderingen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gerealiseerd</a:t>
            </a:r>
            <a:r>
              <a:rPr lang="en-US" dirty="0"/>
              <a:t> </a:t>
            </a:r>
            <a:r>
              <a:rPr lang="en-US" dirty="0" err="1"/>
              <a:t>omdat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onvoldoende</a:t>
            </a:r>
            <a:r>
              <a:rPr lang="en-US" dirty="0"/>
              <a:t> </a:t>
            </a:r>
            <a:r>
              <a:rPr lang="en-US" dirty="0" err="1"/>
              <a:t>verbinding</a:t>
            </a:r>
            <a:r>
              <a:rPr lang="en-US" dirty="0"/>
              <a:t> is </a:t>
            </a:r>
            <a:r>
              <a:rPr lang="en-US" dirty="0" err="1"/>
              <a:t>tussen</a:t>
            </a:r>
            <a:r>
              <a:rPr lang="en-US" dirty="0"/>
              <a:t> plan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uitvoering</a:t>
            </a:r>
            <a:r>
              <a:rPr lang="en-US" dirty="0"/>
              <a:t>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4DE1E-81CD-44D0-9AB8-2A0BBB2C3AE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5770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Vaak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veranderingen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gerealiseerd</a:t>
            </a:r>
            <a:r>
              <a:rPr lang="en-US" dirty="0"/>
              <a:t> </a:t>
            </a:r>
            <a:r>
              <a:rPr lang="en-US" dirty="0" err="1"/>
              <a:t>omdat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onvoldoende</a:t>
            </a:r>
            <a:r>
              <a:rPr lang="en-US" dirty="0"/>
              <a:t> </a:t>
            </a:r>
            <a:r>
              <a:rPr lang="en-US" dirty="0" err="1"/>
              <a:t>verbinding</a:t>
            </a:r>
            <a:r>
              <a:rPr lang="en-US" dirty="0"/>
              <a:t> is </a:t>
            </a:r>
            <a:r>
              <a:rPr lang="en-US" dirty="0" err="1"/>
              <a:t>tussen</a:t>
            </a:r>
            <a:r>
              <a:rPr lang="en-US" dirty="0"/>
              <a:t> plan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uitvoering</a:t>
            </a:r>
            <a:r>
              <a:rPr lang="en-US" dirty="0"/>
              <a:t>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4DE1E-81CD-44D0-9AB8-2A0BBB2C3AE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073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123950-87E7-2144-899A-335458451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CD9F81F-2A51-F743-8AC4-954B48F7BA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EB4CB2-5C22-C343-A238-59B35D8AEE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55F3-414C-7B48-832F-4C829A2409EE}" type="datetimeFigureOut">
              <a:rPr lang="nl-NL" smtClean="0"/>
              <a:t>16-10-2024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811688-0F84-6E40-8646-2D9683B1B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655FEF-5441-764B-8817-5E7CC2AEC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ABF0E0-4B1C-9E41-916E-F61C968C33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016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9F36C0-15F3-3A49-8367-59AF6D33C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54EBB7C-4894-4246-91D2-5E19C9DB8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AE6A88-A719-2F44-8CEF-598EBAE0D6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55F3-414C-7B48-832F-4C829A2409EE}" type="datetimeFigureOut">
              <a:rPr lang="nl-NL" smtClean="0"/>
              <a:t>16-10-2024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AB5209-AD6A-954D-8719-127B45A29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E3B349-F770-6C4A-B31E-2A12F28A7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ABF0E0-4B1C-9E41-916E-F61C968C33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960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5A6CBFB-12C3-0649-A9BC-2C47EA1EEA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DA433C9-0D59-224A-AFDF-25258580F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E64D2F5-5E71-044A-A26D-C9EC9FCACE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55F3-414C-7B48-832F-4C829A2409EE}" type="datetimeFigureOut">
              <a:rPr lang="nl-NL" smtClean="0"/>
              <a:t>16-10-2024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DBBE7E-9DE6-4746-AEF4-23B8654ED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E531DA-3D89-3344-B3FF-422E498D9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ABF0E0-4B1C-9E41-916E-F61C968C33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4567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29F261-C3AB-7A43-9E56-43B293A9E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6367169-237B-1E4D-A4B5-292DAA735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A5F819-B285-A146-BE34-91C153FA9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286B-AC09-4F49-B291-AA5586E9E896}" type="datetimeFigureOut">
              <a:rPr lang="nl-NL" smtClean="0"/>
              <a:t>16-10-2024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D0D129-A54B-4D45-AF00-7D8E0A9B2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27D934-9E98-074E-BE1F-8D7A30F1D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A66D-2570-EA4E-AED7-11B2BB731D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424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9B2848-A010-6B4F-9C37-3117DCE13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89E49D-D2DB-614A-8705-43C2B81E7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5DFAD9-A367-8546-8DD9-317BFDD0D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286B-AC09-4F49-B291-AA5586E9E896}" type="datetimeFigureOut">
              <a:rPr lang="nl-NL" smtClean="0"/>
              <a:t>16-10-2024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2706E3-AF6D-AA4F-8C4A-386880E4E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29783-0690-5448-8F44-BD0DB4C4A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A66D-2570-EA4E-AED7-11B2BB731D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7245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907C03-46FB-4640-9CEC-AC9B0BD5A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65E3B6A-4895-B44D-81E2-258EFE854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7054AC-676A-BD42-99FC-917424F6F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286B-AC09-4F49-B291-AA5586E9E896}" type="datetimeFigureOut">
              <a:rPr lang="nl-NL" smtClean="0"/>
              <a:t>16-10-2024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C08122-C644-2E41-A3AE-9CC7D8903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79D6F5-ADC3-B64C-A3CD-789CED313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A66D-2570-EA4E-AED7-11B2BB731D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3770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624271-189B-0A46-BA1A-1EF2E32FD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A71BB2-3CFD-4244-8CBB-724AA52BAB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71889AD-5371-B346-A626-505E68FAA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1E4CA2B-5835-8342-9B1D-9C739A023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286B-AC09-4F49-B291-AA5586E9E896}" type="datetimeFigureOut">
              <a:rPr lang="nl-NL" smtClean="0"/>
              <a:t>16-10-2024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B2F1DB5-C9F9-3344-823A-15712F68D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0EDEC65-EF5C-E448-9ED2-87CE05A2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A66D-2570-EA4E-AED7-11B2BB731D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7361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C6CCA-358B-FA4F-B30A-D540DCCB5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64A4587-4995-5E47-9B71-911D62826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E4AFAB-B72A-0D41-BA9F-8478F7E43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723F5DA-5E54-AE49-865F-154B043D17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72CC2D9-77DB-8942-9FAB-E201C6115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33540CD-D894-B745-B27E-E73F0D273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286B-AC09-4F49-B291-AA5586E9E896}" type="datetimeFigureOut">
              <a:rPr lang="nl-NL" smtClean="0"/>
              <a:t>16-10-2024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2476B3F-930E-4749-9D70-48D60D705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0BF28E1-C011-A34B-A9A9-565659F30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A66D-2570-EA4E-AED7-11B2BB731D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8910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5E28CE-47EB-2248-9B18-7A53FDA3B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6EC783D-998C-7940-8418-3274D2670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286B-AC09-4F49-B291-AA5586E9E896}" type="datetimeFigureOut">
              <a:rPr lang="nl-NL" smtClean="0"/>
              <a:t>16-10-2024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A61F0C-127F-9B42-9CD2-1EC0CF69A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52C1EFF-B0BF-3A47-B4BB-653811A30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A66D-2570-EA4E-AED7-11B2BB731D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6831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32E16B8-9EB9-9A41-A91D-AF25B788A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286B-AC09-4F49-B291-AA5586E9E896}" type="datetimeFigureOut">
              <a:rPr lang="nl-NL" smtClean="0"/>
              <a:t>16-10-2024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067FFAF-D4EC-934C-9F86-21986731F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D04F1F8-9ACB-3340-9633-8FB03A8BA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A66D-2570-EA4E-AED7-11B2BB731D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8168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8F8A44-B47A-BE4E-964E-6D57B7B4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E2EC25-A68C-074C-8B80-F66464D64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7A34C6-274F-8B46-A7D5-005AFD04F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7FAAF99-F6FC-5C4B-A0BF-F8211E4FD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286B-AC09-4F49-B291-AA5586E9E896}" type="datetimeFigureOut">
              <a:rPr lang="nl-NL" smtClean="0"/>
              <a:t>16-10-2024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BA7641A-B563-CE40-817C-758EED9D9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5B24DF7-9A14-7049-8D21-7D3683ADC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A66D-2570-EA4E-AED7-11B2BB731D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364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9E48F3-4CDA-C746-B980-0C004BE22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5E901E-6C90-A24A-A809-E2A12137D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1FCC5A-44D6-3647-8514-92B7C74D2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55F3-414C-7B48-832F-4C829A2409EE}" type="datetimeFigureOut">
              <a:rPr lang="nl-NL" smtClean="0"/>
              <a:t>16-10-2024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E53AD5D-3809-D544-91C3-B21D34B0E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1AEBFB-C0EF-6346-B574-FC9082C95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ABF0E0-4B1C-9E41-916E-F61C968C33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527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C66B9-D74B-3148-A3A1-6F6ADD6D7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B4BF0A4-57BC-C54C-8C8B-83CD3FA9E9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0C60152-6FF0-FC4A-84A0-41EC65406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90FA379-0C23-B74F-B54D-F4DC350BC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286B-AC09-4F49-B291-AA5586E9E896}" type="datetimeFigureOut">
              <a:rPr lang="nl-NL" smtClean="0"/>
              <a:t>16-10-2024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3A3197F-1A19-6C41-95F5-FEE511063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76C9897-1D20-B442-A56E-EBAB3F40B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A66D-2570-EA4E-AED7-11B2BB731D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5019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B42B59-CB2C-4B4C-AB48-BA59BAAB8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E488D1B-AE86-FF4D-971F-8C8E6F346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298360-EB94-8943-ADA6-26484AEB5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286B-AC09-4F49-B291-AA5586E9E896}" type="datetimeFigureOut">
              <a:rPr lang="nl-NL" smtClean="0"/>
              <a:t>16-10-2024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D5DB27-889D-CF44-A92B-9C32B0E75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6799A9-9542-4743-A9AE-7756D6F21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A66D-2570-EA4E-AED7-11B2BB731D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877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2070ABC-9838-5847-AE78-C8D6BA33BF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0D44F7C-7723-E74E-99E2-77C67E48D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23C6903-627D-F640-9796-1D3BF6245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286B-AC09-4F49-B291-AA5586E9E896}" type="datetimeFigureOut">
              <a:rPr lang="nl-NL" smtClean="0"/>
              <a:t>16-10-2024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476CE8B-76AD-3C44-97C7-7E390B40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77353B-253B-9845-B893-C3F86D13A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A66D-2570-EA4E-AED7-11B2BB731D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321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AC9A82-E84C-AA42-BB00-6D87D7A3A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B2F4C5-FDA3-5A49-AC17-D84E35F2D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8A2330-AFB3-9446-8E21-0AD40E7286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55F3-414C-7B48-832F-4C829A2409EE}" type="datetimeFigureOut">
              <a:rPr lang="nl-NL" smtClean="0"/>
              <a:t>16-10-2024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16B6A5-F536-0E43-8875-2099CB41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F8B20D-4CFE-2540-B25D-04EA6268E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ABF0E0-4B1C-9E41-916E-F61C968C33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981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E0EDBE-28DA-504D-9F5A-7CAC3EC3E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8CE98A-B8CB-FB42-A87E-31C428406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E76AA68-9EEE-3A4C-B215-173802E14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FADE356-F5E8-704A-B913-340A7F5D84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55F3-414C-7B48-832F-4C829A2409EE}" type="datetimeFigureOut">
              <a:rPr lang="nl-NL" smtClean="0"/>
              <a:t>16-10-2024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76A7C08-F999-A242-A19D-720E09881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475AB2F-0FC7-3648-9262-E4A2F8F98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ABF0E0-4B1C-9E41-916E-F61C968C33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7655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5D8F22-B035-2044-B23E-6F801B14D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E9BDFDD-75E9-6B4B-844F-ED3665434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205F58-76F4-F04A-843E-D3CA283B7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1703C75-7FAD-5F47-BDAD-D3531635D6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F6B0903-F94F-C64F-AC13-D168769001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2778034-C5C6-524C-BC75-ECBFE5C9A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55F3-414C-7B48-832F-4C829A2409EE}" type="datetimeFigureOut">
              <a:rPr lang="nl-NL" smtClean="0"/>
              <a:t>16-10-2024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D0F71AF-B8AC-9E48-93EC-850CCD5B3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BB01953-78C4-D849-B371-A7BA7D7A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ABF0E0-4B1C-9E41-916E-F61C968C33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1598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AD3AA7-20D5-C346-B0FB-AC06F7F4C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E5F6963-FD35-F44D-83A0-8FE88E16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55F3-414C-7B48-832F-4C829A2409EE}" type="datetimeFigureOut">
              <a:rPr lang="nl-NL" smtClean="0"/>
              <a:t>16-10-2024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61E696E-3B8B-9447-8593-9AEB6ACD0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DFEC04D-74D7-1846-ABB9-6ED74417B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ABF0E0-4B1C-9E41-916E-F61C968C33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868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5F92F1C-B8CA-B74E-9D1E-F7032682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55F3-414C-7B48-832F-4C829A2409EE}" type="datetimeFigureOut">
              <a:rPr lang="nl-NL" smtClean="0"/>
              <a:t>16-10-2024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AB46328-0CE2-204C-94FE-15EEFCBE8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099AAEB-C561-354F-8DFF-57084B02E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ABF0E0-4B1C-9E41-916E-F61C968C33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4431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0FDAB-601C-8B40-9261-DBEBF77BD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C563FC-CE18-154E-B087-3B40CA3D6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EC715B0-CB51-B343-A166-1C03C1A21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9B2BFE2-BF13-0545-B9BE-6FA92E926B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55F3-414C-7B48-832F-4C829A2409EE}" type="datetimeFigureOut">
              <a:rPr lang="nl-NL" smtClean="0"/>
              <a:t>16-10-2024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7C2F749-B4A6-274C-B22A-6A4CB1306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4A5D24B-94EA-6540-BE7A-9138EEC84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ABF0E0-4B1C-9E41-916E-F61C968C33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053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CC058D-B3E0-FF43-AEA4-48E544970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6442E8F-2D44-F145-8906-13E6C4B4FF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C112DAC-46A2-8345-B7D9-FAA2DD068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EBAB595-13B9-CF44-8142-1EED93C8BE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55F3-414C-7B48-832F-4C829A2409EE}" type="datetimeFigureOut">
              <a:rPr lang="nl-NL" smtClean="0"/>
              <a:t>16-10-2024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09F7709-4EA7-8545-ACD9-63ADA9450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4783255-727B-764A-ABA4-47CE31EBD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ABF0E0-4B1C-9E41-916E-F61C968C33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1929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CC9A5B4-B701-3C47-97B0-2FC086799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EFBF8F3-CE46-2345-818D-9CD72B185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C588A95B-D301-2249-9755-FC0C818DC8B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422900"/>
            <a:ext cx="12192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5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CC87E12-AD21-4248-8515-2E11FD215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DB9E902-8D33-1F4F-9FCA-96FEB2A4F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4D6FC7-A3D6-994B-8B03-5AEFDF35C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C286B-AC09-4F49-B291-AA5586E9E896}" type="datetimeFigureOut">
              <a:rPr lang="nl-NL" smtClean="0"/>
              <a:t>16-10-2024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17BB0E-0C02-6444-9571-BD7D47A58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3C89DE-4716-A84C-8BF1-40E74EFC9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AA66D-2570-EA4E-AED7-11B2BB731D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140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It-H8PLCTQ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pel&#10;&#10;Automatisch gegenereerde beschrijving">
            <a:extLst>
              <a:ext uri="{FF2B5EF4-FFF2-40B4-BE49-F238E27FC236}">
                <a16:creationId xmlns:a16="http://schemas.microsoft.com/office/drawing/2014/main" id="{BC6C1D48-F209-8C4D-BA79-5112CB7B2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2700"/>
            <a:ext cx="12166600" cy="683260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6A1B7F4C-8DFD-4CD6-BE16-D0357F121726}"/>
              </a:ext>
            </a:extLst>
          </p:cNvPr>
          <p:cNvSpPr/>
          <p:nvPr/>
        </p:nvSpPr>
        <p:spPr>
          <a:xfrm>
            <a:off x="4650828" y="4493172"/>
            <a:ext cx="2948151" cy="5990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Aan </a:t>
            </a:r>
          </a:p>
        </p:txBody>
      </p:sp>
    </p:spTree>
    <p:extLst>
      <p:ext uri="{BB962C8B-B14F-4D97-AF65-F5344CB8AC3E}">
        <p14:creationId xmlns:p14="http://schemas.microsoft.com/office/powerpoint/2010/main" val="3688828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C874906-9CD2-4562-B00A-BBDFC4600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827847"/>
            <a:ext cx="5202306" cy="5202306"/>
          </a:xfr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B359E1FA-5FD6-43E0-ABFD-521629B9516D}"/>
              </a:ext>
            </a:extLst>
          </p:cNvPr>
          <p:cNvSpPr txBox="1">
            <a:spLocks/>
          </p:cNvSpPr>
          <p:nvPr/>
        </p:nvSpPr>
        <p:spPr>
          <a:xfrm>
            <a:off x="5469006" y="1208847"/>
            <a:ext cx="6322944" cy="45252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b="1" dirty="0"/>
              <a:t>Verbinding als 5</a:t>
            </a:r>
            <a:r>
              <a:rPr lang="nl-NL" sz="2400" b="1" baseline="30000" dirty="0"/>
              <a:t>e</a:t>
            </a:r>
            <a:r>
              <a:rPr lang="nl-NL" sz="2400" b="1" dirty="0"/>
              <a:t> factor</a:t>
            </a:r>
            <a:endParaRPr lang="nl-NL" sz="2400" i="1" dirty="0"/>
          </a:p>
          <a:p>
            <a:endParaRPr lang="nl-NL" sz="2400" i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De vier factoren hangen met elkaar samen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Veel verbinding: de veranderkracht is groot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Weinig verbinding: de veranderkracht is klein</a:t>
            </a:r>
          </a:p>
          <a:p>
            <a:pPr>
              <a:lnSpc>
                <a:spcPct val="150000"/>
              </a:lnSpc>
            </a:pPr>
            <a:endParaRPr lang="nl-NL" sz="240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A28C751-2274-142C-C98C-8B80C3D65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5354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spel, tafel, person, vasthouden&#10;&#10;Automatisch gegenereerde beschrijving">
            <a:extLst>
              <a:ext uri="{FF2B5EF4-FFF2-40B4-BE49-F238E27FC236}">
                <a16:creationId xmlns:a16="http://schemas.microsoft.com/office/drawing/2014/main" id="{C09C2669-3897-1B43-86CD-F6F8316BD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12700"/>
            <a:ext cx="12166600" cy="68326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F6D7DF3-813D-FB47-BBA9-B923BA92C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71357"/>
            <a:ext cx="9144000" cy="1029161"/>
          </a:xfrm>
        </p:spPr>
        <p:txBody>
          <a:bodyPr>
            <a:noAutofit/>
          </a:bodyPr>
          <a:lstStyle/>
          <a:p>
            <a:r>
              <a:rPr lang="nl-NL" sz="5400" dirty="0"/>
              <a:t>Het betrekken van je leden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E3A330B-BA42-45EB-8643-07E4B6790360}"/>
              </a:ext>
            </a:extLst>
          </p:cNvPr>
          <p:cNvSpPr txBox="1">
            <a:spLocks/>
          </p:cNvSpPr>
          <p:nvPr/>
        </p:nvSpPr>
        <p:spPr>
          <a:xfrm>
            <a:off x="1676400" y="2223245"/>
            <a:ext cx="9144000" cy="26714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Overleg met kader en de leden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Voorkom top-down handelen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Vergroot het gevoel van eigenaarschap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Realiseer de ambities samen</a:t>
            </a:r>
          </a:p>
        </p:txBody>
      </p:sp>
    </p:spTree>
    <p:extLst>
      <p:ext uri="{BB962C8B-B14F-4D97-AF65-F5344CB8AC3E}">
        <p14:creationId xmlns:p14="http://schemas.microsoft.com/office/powerpoint/2010/main" val="424992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spel, tafel, person, vasthouden&#10;&#10;Automatisch gegenereerde beschrijving">
            <a:extLst>
              <a:ext uri="{FF2B5EF4-FFF2-40B4-BE49-F238E27FC236}">
                <a16:creationId xmlns:a16="http://schemas.microsoft.com/office/drawing/2014/main" id="{C09C2669-3897-1B43-86CD-F6F8316BD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12700"/>
            <a:ext cx="12166600" cy="68326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F6D7DF3-813D-FB47-BBA9-B923BA92C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71357"/>
            <a:ext cx="9144000" cy="1029161"/>
          </a:xfrm>
        </p:spPr>
        <p:txBody>
          <a:bodyPr>
            <a:noAutofit/>
          </a:bodyPr>
          <a:lstStyle/>
          <a:p>
            <a:r>
              <a:rPr lang="nl-NL" sz="5400" dirty="0"/>
              <a:t>De volgende stap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E3A330B-BA42-45EB-8643-07E4B6790360}"/>
              </a:ext>
            </a:extLst>
          </p:cNvPr>
          <p:cNvSpPr txBox="1">
            <a:spLocks/>
          </p:cNvSpPr>
          <p:nvPr/>
        </p:nvSpPr>
        <p:spPr>
          <a:xfrm>
            <a:off x="3011905" y="2663696"/>
            <a:ext cx="6168189" cy="15306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nl-NL" sz="2400" dirty="0"/>
              <a:t>Het meenemen van de </a:t>
            </a:r>
            <a:r>
              <a:rPr lang="nl-NL" sz="2400" dirty="0">
                <a:solidFill>
                  <a:srgbClr val="00B0F0"/>
                </a:solidFill>
              </a:rPr>
              <a:t>sleutelfiguren</a:t>
            </a:r>
            <a:r>
              <a:rPr lang="nl-NL" sz="2400" dirty="0"/>
              <a:t> in de visie en veranderambities van het bestuur</a:t>
            </a:r>
          </a:p>
          <a:p>
            <a:pPr>
              <a:lnSpc>
                <a:spcPct val="150000"/>
              </a:lnSpc>
            </a:pPr>
            <a:r>
              <a:rPr lang="nl-NL" sz="2400" dirty="0"/>
              <a:t>Filmpje: </a:t>
            </a:r>
            <a:r>
              <a:rPr lang="nl-NL" sz="2400" dirty="0">
                <a:hlinkClick r:id="rId4"/>
              </a:rPr>
              <a:t>https://www.youtube.com/watch?v=It-H8PLCTQ0</a:t>
            </a:r>
            <a:r>
              <a:rPr lang="nl-NL" sz="2400" dirty="0"/>
              <a:t> </a:t>
            </a:r>
          </a:p>
          <a:p>
            <a:pPr>
              <a:lnSpc>
                <a:spcPct val="150000"/>
              </a:lnSpc>
            </a:pP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2483442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>
            <a:extLst>
              <a:ext uri="{FF2B5EF4-FFF2-40B4-BE49-F238E27FC236}">
                <a16:creationId xmlns:a16="http://schemas.microsoft.com/office/drawing/2014/main" id="{CBA2302E-97A1-4316-8F69-52A728496D81}"/>
              </a:ext>
            </a:extLst>
          </p:cNvPr>
          <p:cNvSpPr txBox="1">
            <a:spLocks/>
          </p:cNvSpPr>
          <p:nvPr/>
        </p:nvSpPr>
        <p:spPr>
          <a:xfrm>
            <a:off x="517686" y="1328834"/>
            <a:ext cx="6096000" cy="48072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Boegbeelden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Enthousiaste</a:t>
            </a:r>
            <a:r>
              <a:rPr lang="en-US" sz="2000" dirty="0"/>
              <a:t> </a:t>
            </a:r>
            <a:r>
              <a:rPr lang="en-US" sz="2000" dirty="0" err="1"/>
              <a:t>nieuwkomers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Critici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F0"/>
                </a:solidFill>
              </a:rPr>
              <a:t>Wie </a:t>
            </a:r>
            <a:r>
              <a:rPr lang="en-US" sz="2400" b="1" dirty="0" err="1">
                <a:solidFill>
                  <a:srgbClr val="00B0F0"/>
                </a:solidFill>
              </a:rPr>
              <a:t>zijn</a:t>
            </a:r>
            <a:r>
              <a:rPr lang="en-US" sz="2400" b="1" dirty="0">
                <a:solidFill>
                  <a:srgbClr val="00B0F0"/>
                </a:solidFill>
              </a:rPr>
              <a:t> de </a:t>
            </a:r>
            <a:r>
              <a:rPr lang="en-US" sz="2400" b="1" dirty="0" err="1">
                <a:solidFill>
                  <a:srgbClr val="00B0F0"/>
                </a:solidFill>
              </a:rPr>
              <a:t>sleutelfiguren</a:t>
            </a:r>
            <a:r>
              <a:rPr lang="en-US" sz="2400" b="1" dirty="0">
                <a:solidFill>
                  <a:srgbClr val="00B0F0"/>
                </a:solidFill>
              </a:rPr>
              <a:t> op </a:t>
            </a:r>
            <a:r>
              <a:rPr lang="en-US" sz="2400" b="1" dirty="0" err="1">
                <a:solidFill>
                  <a:srgbClr val="00B0F0"/>
                </a:solidFill>
              </a:rPr>
              <a:t>jouw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vereniging</a:t>
            </a:r>
            <a:r>
              <a:rPr lang="en-US" sz="2400" b="1" dirty="0">
                <a:solidFill>
                  <a:srgbClr val="00B0F0"/>
                </a:solidFill>
              </a:rPr>
              <a:t>?</a:t>
            </a:r>
            <a:endParaRPr lang="nl-NL" sz="2400" b="1" dirty="0">
              <a:solidFill>
                <a:srgbClr val="00B0F0"/>
              </a:solidFill>
            </a:endParaRP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7224CCEF-9AAD-449E-A7EA-E558CFEB1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12" y="363648"/>
            <a:ext cx="6096000" cy="914399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/>
              <a:t>Sleutel</a:t>
            </a:r>
            <a:r>
              <a:rPr lang="en-US" sz="5400" b="1" dirty="0"/>
              <a:t> </a:t>
            </a:r>
            <a:r>
              <a:rPr lang="en-US" sz="5400" b="1" dirty="0" err="1"/>
              <a:t>figuren</a:t>
            </a:r>
            <a:endParaRPr lang="nl-NL" sz="5400" b="1" dirty="0"/>
          </a:p>
        </p:txBody>
      </p:sp>
      <p:pic>
        <p:nvPicPr>
          <p:cNvPr id="3" name="Afbeelding 2" descr="Afbeelding met Graphics, zwart, schermopname, cirkel&#10;&#10;Automatisch gegenereerde beschrijving">
            <a:extLst>
              <a:ext uri="{FF2B5EF4-FFF2-40B4-BE49-F238E27FC236}">
                <a16:creationId xmlns:a16="http://schemas.microsoft.com/office/drawing/2014/main" id="{A306000F-07CF-C358-4F6E-9F14BF7B7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592889">
            <a:off x="7303928" y="230615"/>
            <a:ext cx="2517653" cy="518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38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spel, tafel, person, vasthouden&#10;&#10;Automatisch gegenereerde beschrijving">
            <a:extLst>
              <a:ext uri="{FF2B5EF4-FFF2-40B4-BE49-F238E27FC236}">
                <a16:creationId xmlns:a16="http://schemas.microsoft.com/office/drawing/2014/main" id="{C09C2669-3897-1B43-86CD-F6F8316BD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12700"/>
            <a:ext cx="12166600" cy="68326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F6D7DF3-813D-FB47-BBA9-B923BA92C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71357"/>
            <a:ext cx="9144000" cy="1029161"/>
          </a:xfrm>
        </p:spPr>
        <p:txBody>
          <a:bodyPr>
            <a:noAutofit/>
          </a:bodyPr>
          <a:lstStyle/>
          <a:p>
            <a:r>
              <a:rPr lang="nl-NL" sz="5400" dirty="0"/>
              <a:t>Betrekken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03C33CE-5FB4-40AF-988C-C88070F05187}"/>
              </a:ext>
            </a:extLst>
          </p:cNvPr>
          <p:cNvSpPr txBox="1">
            <a:spLocks/>
          </p:cNvSpPr>
          <p:nvPr/>
        </p:nvSpPr>
        <p:spPr>
          <a:xfrm>
            <a:off x="1676400" y="1934489"/>
            <a:ext cx="9344526" cy="48673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Vertel de sleutelfiguren wat de ambities van het bestuur zijn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Waardeer wat al aanwezig is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Vraag om feedback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Vraag naar hun ideeën: wat willen zij voor de toekomst?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Laat ze meedenken	</a:t>
            </a:r>
            <a:r>
              <a:rPr lang="nl-NL" sz="2400" dirty="0"/>
              <a:t>			</a:t>
            </a:r>
            <a:r>
              <a:rPr lang="nl-NL" sz="2400" b="1" dirty="0">
                <a:solidFill>
                  <a:srgbClr val="00B0F0"/>
                </a:solidFill>
              </a:rPr>
              <a:t>Samen de gewenste </a:t>
            </a:r>
          </a:p>
          <a:p>
            <a:pPr algn="l">
              <a:lnSpc>
                <a:spcPct val="150000"/>
              </a:lnSpc>
            </a:pPr>
            <a:r>
              <a:rPr lang="nl-NL" sz="2400" b="1" dirty="0">
                <a:solidFill>
                  <a:srgbClr val="00B0F0"/>
                </a:solidFill>
              </a:rPr>
              <a:t>						toekomst ontwerpen</a:t>
            </a:r>
          </a:p>
        </p:txBody>
      </p:sp>
    </p:spTree>
    <p:extLst>
      <p:ext uri="{BB962C8B-B14F-4D97-AF65-F5344CB8AC3E}">
        <p14:creationId xmlns:p14="http://schemas.microsoft.com/office/powerpoint/2010/main" val="3808605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spel, tafel, person, vasthouden&#10;&#10;Automatisch gegenereerde beschrijving">
            <a:extLst>
              <a:ext uri="{FF2B5EF4-FFF2-40B4-BE49-F238E27FC236}">
                <a16:creationId xmlns:a16="http://schemas.microsoft.com/office/drawing/2014/main" id="{C09C2669-3897-1B43-86CD-F6F8316BD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12700"/>
            <a:ext cx="12166600" cy="68326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F6D7DF3-813D-FB47-BBA9-B923BA92C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871357"/>
            <a:ext cx="10896600" cy="1029161"/>
          </a:xfrm>
        </p:spPr>
        <p:txBody>
          <a:bodyPr>
            <a:normAutofit fontScale="90000"/>
          </a:bodyPr>
          <a:lstStyle/>
          <a:p>
            <a:r>
              <a:rPr lang="nl-NL" dirty="0"/>
              <a:t>Kenmerken positieve sportvereniging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E3A330B-BA42-45EB-8643-07E4B6790360}"/>
              </a:ext>
            </a:extLst>
          </p:cNvPr>
          <p:cNvSpPr txBox="1">
            <a:spLocks/>
          </p:cNvSpPr>
          <p:nvPr/>
        </p:nvSpPr>
        <p:spPr>
          <a:xfrm>
            <a:off x="1676400" y="1842244"/>
            <a:ext cx="9144000" cy="37584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Sportplezier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Persoonlijke ontwikkeling van de sporter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Motiverend en passend sportaanbod voor alle leden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Veilig sportklimaat </a:t>
            </a:r>
            <a:r>
              <a:rPr lang="nl-NL" sz="2000" dirty="0">
                <a:sym typeface="Wingdings" panose="05000000000000000000" pitchFamily="2" charset="2"/>
              </a:rPr>
              <a:t> </a:t>
            </a:r>
            <a:r>
              <a:rPr lang="nl-NL" sz="2000" dirty="0"/>
              <a:t>Respectvolle omgangsvorm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Kader geeft het goede voorbeeld van gewenst gedrag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Duidelijke sancties bij ongewenst gedrag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Bestuur luistert naar de wensen en behoeften van de leden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Waardering voor ieders inzet</a:t>
            </a:r>
          </a:p>
        </p:txBody>
      </p:sp>
    </p:spTree>
    <p:extLst>
      <p:ext uri="{BB962C8B-B14F-4D97-AF65-F5344CB8AC3E}">
        <p14:creationId xmlns:p14="http://schemas.microsoft.com/office/powerpoint/2010/main" val="968923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0FA35C-18DF-4558-9063-96BF26E43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112" y="134025"/>
            <a:ext cx="9080204" cy="914399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HET VERANDERKRACHTMODEL</a:t>
            </a:r>
            <a:endParaRPr lang="nl-NL" sz="5400" b="1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C874906-9CD2-4562-B00A-BBDFC4600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827847"/>
            <a:ext cx="5202306" cy="5202306"/>
          </a:xfrm>
        </p:spPr>
      </p:pic>
    </p:spTree>
    <p:extLst>
      <p:ext uri="{BB962C8B-B14F-4D97-AF65-F5344CB8AC3E}">
        <p14:creationId xmlns:p14="http://schemas.microsoft.com/office/powerpoint/2010/main" val="151044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C874906-9CD2-4562-B00A-BBDFC4600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827847"/>
            <a:ext cx="5202306" cy="5202306"/>
          </a:xfr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B359E1FA-5FD6-43E0-ABFD-521629B9516D}"/>
              </a:ext>
            </a:extLst>
          </p:cNvPr>
          <p:cNvSpPr txBox="1">
            <a:spLocks/>
          </p:cNvSpPr>
          <p:nvPr/>
        </p:nvSpPr>
        <p:spPr>
          <a:xfrm>
            <a:off x="5469006" y="1208847"/>
            <a:ext cx="6322944" cy="45252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b="1" dirty="0"/>
              <a:t>Rationale</a:t>
            </a:r>
          </a:p>
          <a:p>
            <a:r>
              <a:rPr lang="nl-NL" sz="2400" i="1" dirty="0"/>
              <a:t>De beweegreden of aanleiding om te veranderen</a:t>
            </a:r>
          </a:p>
          <a:p>
            <a:endParaRPr lang="nl-NL" sz="2400" i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Waar staan wij als club voor?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Wat is onze bestaansreden voor de toekomst?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Wat zijn onze ambities?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2400" dirty="0"/>
          </a:p>
          <a:p>
            <a:pPr>
              <a:lnSpc>
                <a:spcPct val="150000"/>
              </a:lnSpc>
            </a:pPr>
            <a:r>
              <a:rPr lang="nl-NL" sz="2400" b="1" dirty="0">
                <a:solidFill>
                  <a:srgbClr val="00B0F0"/>
                </a:solidFill>
              </a:rPr>
              <a:t>POSITIEF FORMULEREN</a:t>
            </a:r>
          </a:p>
          <a:p>
            <a:endParaRPr lang="nl-NL" sz="2400" i="1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B569D03-DB94-BC3C-A7E0-AF8664FCD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8757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C874906-9CD2-4562-B00A-BBDFC4600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827847"/>
            <a:ext cx="5202306" cy="5202306"/>
          </a:xfr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B359E1FA-5FD6-43E0-ABFD-521629B9516D}"/>
              </a:ext>
            </a:extLst>
          </p:cNvPr>
          <p:cNvSpPr txBox="1">
            <a:spLocks/>
          </p:cNvSpPr>
          <p:nvPr/>
        </p:nvSpPr>
        <p:spPr>
          <a:xfrm>
            <a:off x="5867400" y="1208847"/>
            <a:ext cx="5924550" cy="45252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b="1" dirty="0"/>
              <a:t>Effect</a:t>
            </a:r>
          </a:p>
          <a:p>
            <a:r>
              <a:rPr lang="nl-NL" sz="2400" i="1" dirty="0"/>
              <a:t>Welke gewenste en ongewenste veranderingen brengt het realiseren van de ambitie met zich mee?</a:t>
            </a:r>
            <a:endParaRPr lang="nl-NL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2400" dirty="0"/>
          </a:p>
          <a:p>
            <a:pPr>
              <a:lnSpc>
                <a:spcPct val="150000"/>
              </a:lnSpc>
            </a:pPr>
            <a:r>
              <a:rPr lang="nl-NL" sz="2400" b="1" dirty="0"/>
              <a:t>Belangrijk: blijf evalueren!</a:t>
            </a:r>
          </a:p>
          <a:p>
            <a:endParaRPr lang="nl-NL" sz="2400" i="1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40B1FDA-6429-0E82-0524-BA6D10AA1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3043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C874906-9CD2-4562-B00A-BBDFC4600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827847"/>
            <a:ext cx="5202306" cy="5202306"/>
          </a:xfr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B359E1FA-5FD6-43E0-ABFD-521629B9516D}"/>
              </a:ext>
            </a:extLst>
          </p:cNvPr>
          <p:cNvSpPr txBox="1">
            <a:spLocks/>
          </p:cNvSpPr>
          <p:nvPr/>
        </p:nvSpPr>
        <p:spPr>
          <a:xfrm>
            <a:off x="6896100" y="2809047"/>
            <a:ext cx="4533900" cy="27535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/>
              <a:t>Rationale en effect</a:t>
            </a:r>
          </a:p>
          <a:p>
            <a:r>
              <a:rPr lang="nl-NL" sz="3200" i="1" dirty="0"/>
              <a:t>= de verandervisie</a:t>
            </a:r>
            <a:endParaRPr lang="nl-NL" sz="3200" dirty="0"/>
          </a:p>
          <a:p>
            <a:pPr>
              <a:lnSpc>
                <a:spcPct val="150000"/>
              </a:lnSpc>
            </a:pPr>
            <a:endParaRPr lang="nl-NL" sz="320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5306662-872E-A053-7B14-CD74CC8B0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4825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C874906-9CD2-4562-B00A-BBDFC4600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827847"/>
            <a:ext cx="5202306" cy="5202306"/>
          </a:xfr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B359E1FA-5FD6-43E0-ABFD-521629B9516D}"/>
              </a:ext>
            </a:extLst>
          </p:cNvPr>
          <p:cNvSpPr txBox="1">
            <a:spLocks/>
          </p:cNvSpPr>
          <p:nvPr/>
        </p:nvSpPr>
        <p:spPr>
          <a:xfrm>
            <a:off x="5867400" y="942147"/>
            <a:ext cx="5924550" cy="4830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b="1" dirty="0"/>
              <a:t>Focus</a:t>
            </a:r>
          </a:p>
          <a:p>
            <a:r>
              <a:rPr lang="nl-NL" sz="2400" i="1" dirty="0"/>
              <a:t>= de beweegrichting</a:t>
            </a:r>
            <a:endParaRPr lang="nl-NL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2400" dirty="0"/>
          </a:p>
          <a:p>
            <a:pPr>
              <a:lnSpc>
                <a:spcPct val="100000"/>
              </a:lnSpc>
            </a:pPr>
            <a:r>
              <a:rPr lang="nl-NL" sz="2400" dirty="0"/>
              <a:t>Houdt het bestuur koers?</a:t>
            </a:r>
            <a:br>
              <a:rPr lang="nl-NL" sz="2400" dirty="0"/>
            </a:br>
            <a:r>
              <a:rPr lang="nl-NL" sz="2400" dirty="0"/>
              <a:t>Ook als het even tegen zit?</a:t>
            </a:r>
            <a:br>
              <a:rPr lang="nl-NL" sz="2400" dirty="0"/>
            </a:br>
            <a:br>
              <a:rPr lang="nl-NL" sz="2400" dirty="0"/>
            </a:br>
            <a:r>
              <a:rPr lang="nl-NL" sz="2400" dirty="0"/>
              <a:t>Veranderplannen</a:t>
            </a:r>
          </a:p>
          <a:p>
            <a:pPr>
              <a:lnSpc>
                <a:spcPct val="310000"/>
              </a:lnSpc>
            </a:pPr>
            <a:r>
              <a:rPr lang="nl-NL" sz="2400" dirty="0"/>
              <a:t>Doelen</a:t>
            </a:r>
          </a:p>
          <a:p>
            <a:pPr>
              <a:lnSpc>
                <a:spcPct val="310000"/>
              </a:lnSpc>
            </a:pPr>
            <a:r>
              <a:rPr lang="nl-NL" sz="2400" dirty="0"/>
              <a:t>Prioriteiten</a:t>
            </a:r>
          </a:p>
          <a:p>
            <a:endParaRPr lang="nl-NL" sz="2400" i="1" dirty="0"/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B9339754-F85F-4E21-986F-84EA361DF990}"/>
              </a:ext>
            </a:extLst>
          </p:cNvPr>
          <p:cNvCxnSpPr>
            <a:cxnSpLocks/>
          </p:cNvCxnSpPr>
          <p:nvPr/>
        </p:nvCxnSpPr>
        <p:spPr>
          <a:xfrm>
            <a:off x="7219950" y="3810000"/>
            <a:ext cx="0" cy="41910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76C27ED6-9B10-416C-9B42-40233307DB26}"/>
              </a:ext>
            </a:extLst>
          </p:cNvPr>
          <p:cNvCxnSpPr>
            <a:cxnSpLocks/>
          </p:cNvCxnSpPr>
          <p:nvPr/>
        </p:nvCxnSpPr>
        <p:spPr>
          <a:xfrm>
            <a:off x="7219950" y="4629150"/>
            <a:ext cx="0" cy="41910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4DCBC427-3BD7-24ED-BE25-56D4A1B88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9222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C874906-9CD2-4562-B00A-BBDFC4600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827847"/>
            <a:ext cx="5202306" cy="5202306"/>
          </a:xfr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B359E1FA-5FD6-43E0-ABFD-521629B9516D}"/>
              </a:ext>
            </a:extLst>
          </p:cNvPr>
          <p:cNvSpPr txBox="1">
            <a:spLocks/>
          </p:cNvSpPr>
          <p:nvPr/>
        </p:nvSpPr>
        <p:spPr>
          <a:xfrm>
            <a:off x="5469006" y="1208847"/>
            <a:ext cx="6322944" cy="45252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b="1" dirty="0"/>
              <a:t>Energie</a:t>
            </a:r>
          </a:p>
          <a:p>
            <a:r>
              <a:rPr lang="nl-NL" sz="2400" i="1" dirty="0"/>
              <a:t>Brandstof</a:t>
            </a:r>
          </a:p>
          <a:p>
            <a:endParaRPr lang="nl-NL" sz="2400" i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Is er genoeg brandstof voor het realiseren van de plannen?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Is er genoeg tijd, geld, middelen??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i="1" dirty="0"/>
              <a:t>Kunnen</a:t>
            </a:r>
            <a:r>
              <a:rPr lang="nl-NL" sz="2400" dirty="0"/>
              <a:t> en </a:t>
            </a:r>
            <a:r>
              <a:rPr lang="nl-NL" sz="2400" i="1" dirty="0"/>
              <a:t>willen</a:t>
            </a:r>
            <a:r>
              <a:rPr lang="nl-NL" sz="2400" dirty="0"/>
              <a:t> de leden meehelpen om de ambitie te realiseren?</a:t>
            </a:r>
          </a:p>
          <a:p>
            <a:pPr>
              <a:lnSpc>
                <a:spcPct val="150000"/>
              </a:lnSpc>
            </a:pPr>
            <a:endParaRPr lang="nl-NL" sz="240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008EFB4-C59D-B7BB-1BD8-15A1C9151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4952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C874906-9CD2-4562-B00A-BBDFC4600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827847"/>
            <a:ext cx="5202306" cy="5202306"/>
          </a:xfr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B359E1FA-5FD6-43E0-ABFD-521629B9516D}"/>
              </a:ext>
            </a:extLst>
          </p:cNvPr>
          <p:cNvSpPr txBox="1">
            <a:spLocks/>
          </p:cNvSpPr>
          <p:nvPr/>
        </p:nvSpPr>
        <p:spPr>
          <a:xfrm>
            <a:off x="6896100" y="2809047"/>
            <a:ext cx="4533900" cy="27535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/>
              <a:t>Focus en energie</a:t>
            </a:r>
          </a:p>
          <a:p>
            <a:r>
              <a:rPr lang="nl-NL" sz="3200" i="1" dirty="0"/>
              <a:t>= de verandercapaciteit</a:t>
            </a:r>
            <a:endParaRPr lang="nl-NL" sz="3200" dirty="0"/>
          </a:p>
          <a:p>
            <a:pPr>
              <a:lnSpc>
                <a:spcPct val="150000"/>
              </a:lnSpc>
            </a:pPr>
            <a:endParaRPr lang="nl-NL" sz="320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862E582-C646-8414-5C12-2F6414F3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715632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460</Words>
  <Application>Microsoft Office PowerPoint</Application>
  <PresentationFormat>Breedbeeld</PresentationFormat>
  <Paragraphs>91</Paragraphs>
  <Slides>14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Kantoorthema</vt:lpstr>
      <vt:lpstr>Aangepast ontwerp</vt:lpstr>
      <vt:lpstr>PowerPoint-presentatie</vt:lpstr>
      <vt:lpstr>Kenmerken positieve sportvereniging</vt:lpstr>
      <vt:lpstr>HET VERANDERKRACHTMODEL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Het betrekken van je leden</vt:lpstr>
      <vt:lpstr>De volgende stap</vt:lpstr>
      <vt:lpstr>Sleutel figuren</vt:lpstr>
      <vt:lpstr>Betrekken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Berrevoet, V. (Virgil)</dc:creator>
  <cp:lastModifiedBy>Corné van Rosmalen</cp:lastModifiedBy>
  <cp:revision>19</cp:revision>
  <dcterms:created xsi:type="dcterms:W3CDTF">2020-09-01T09:54:43Z</dcterms:created>
  <dcterms:modified xsi:type="dcterms:W3CDTF">2024-10-16T12:06:24Z</dcterms:modified>
</cp:coreProperties>
</file>