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0"/>
  </p:notesMasterIdLst>
  <p:sldIdLst>
    <p:sldId id="266" r:id="rId3"/>
    <p:sldId id="517" r:id="rId4"/>
    <p:sldId id="531" r:id="rId5"/>
    <p:sldId id="500" r:id="rId6"/>
    <p:sldId id="372" r:id="rId7"/>
    <p:sldId id="464" r:id="rId8"/>
    <p:sldId id="468" r:id="rId9"/>
    <p:sldId id="470" r:id="rId10"/>
    <p:sldId id="534" r:id="rId11"/>
    <p:sldId id="545" r:id="rId12"/>
    <p:sldId id="527" r:id="rId13"/>
    <p:sldId id="471" r:id="rId14"/>
    <p:sldId id="473" r:id="rId15"/>
    <p:sldId id="476" r:id="rId16"/>
    <p:sldId id="477" r:id="rId17"/>
    <p:sldId id="428" r:id="rId18"/>
    <p:sldId id="48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F16"/>
    <a:srgbClr val="F26717"/>
    <a:srgbClr val="34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9A80F-F49A-47D0-A52B-C4BC459299B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22D08-2D2E-4421-A830-B0568AD99C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5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614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76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9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95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Inventariseer</a:t>
            </a:r>
            <a:r>
              <a:rPr lang="en-US" dirty="0"/>
              <a:t> de </a:t>
            </a:r>
            <a:r>
              <a:rPr lang="en-US" dirty="0" err="1"/>
              <a:t>antwoorden</a:t>
            </a:r>
            <a:r>
              <a:rPr lang="en-US" dirty="0"/>
              <a:t> op de </a:t>
            </a:r>
            <a:r>
              <a:rPr lang="en-US" dirty="0" err="1"/>
              <a:t>oranje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 in de </a:t>
            </a:r>
            <a:r>
              <a:rPr lang="en-US" dirty="0" err="1"/>
              <a:t>groep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43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35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53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29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394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96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22D08-2D2E-4421-A830-B0568AD99C5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29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F261-C3AB-7A43-9E56-43B293A9E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6367169-237B-1E4D-A4B5-292DAA735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A5F819-B285-A146-BE34-91C153FA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D0D129-A54B-4D45-AF00-7D8E0A9B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27D934-9E98-074E-BE1F-8D7A30F1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67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B42B59-CB2C-4B4C-AB48-BA59BAAB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488D1B-AE86-FF4D-971F-8C8E6F346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298360-EB94-8943-ADA6-26484AEB5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D5DB27-889D-CF44-A92B-9C32B0E7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6799A9-9542-4743-A9AE-7756D6F2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72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2070ABC-9838-5847-AE78-C8D6BA33BF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0D44F7C-7723-E74E-99E2-77C67E48D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3C6903-627D-F640-9796-1D3BF6245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76CE8B-76AD-3C44-97C7-7E390B40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77353B-253B-9845-B893-C3F86D13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30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23950-87E7-2144-899A-335458451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D9F81F-2A51-F743-8AC4-954B48F7B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EB4CB2-5C22-C343-A238-59B35D8A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811688-0F84-6E40-8646-2D9683B1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655FEF-5441-764B-8817-5E7CC2AE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48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E48F3-4CDA-C746-B980-0C004BE22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5E901E-6C90-A24A-A809-E2A12137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1FCC5A-44D6-3647-8514-92B7C74D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53AD5D-3809-D544-91C3-B21D34B0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1AEBFB-C0EF-6346-B574-FC9082C9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28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C9A82-E84C-AA42-BB00-6D87D7A3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B2F4C5-FDA3-5A49-AC17-D84E35F2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8A2330-AFB3-9446-8E21-0AD40E72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16B6A5-F536-0E43-8875-2099CB41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F8B20D-4CFE-2540-B25D-04EA6268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187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0EDBE-28DA-504D-9F5A-7CAC3EC3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8CE98A-B8CB-FB42-A87E-31C428406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76AA68-9EEE-3A4C-B215-173802E14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ADE356-F5E8-704A-B913-340A7F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6A7C08-F999-A242-A19D-720E09881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75AB2F-0FC7-3648-9262-E4A2F8F9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66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8F22-B035-2044-B23E-6F801B14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9BDFDD-75E9-6B4B-844F-ED3665434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205F58-76F4-F04A-843E-D3CA283B7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1703C75-7FAD-5F47-BDAD-D3531635D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6B0903-F94F-C64F-AC13-D16876900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2778034-C5C6-524C-BC75-ECBFE5C9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0F71AF-B8AC-9E48-93EC-850CCD5B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BB01953-78C4-D849-B371-A7BA7D7A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63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D3AA7-20D5-C346-B0FB-AC06F7F4C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E5F6963-FD35-F44D-83A0-8FE88E16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1E696E-3B8B-9447-8593-9AEB6ACD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FEC04D-74D7-1846-ABB9-6ED7441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140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5F92F1C-B8CA-B74E-9D1E-F7032682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AB46328-0CE2-204C-94FE-15EEFCBE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99AAEB-C561-354F-8DFF-57084B02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4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0FDAB-601C-8B40-9261-DBEBF77B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C563FC-CE18-154E-B087-3B40CA3D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C715B0-CB51-B343-A166-1C03C1A21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B2BFE2-BF13-0545-B9BE-6FA92E92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C2F749-B4A6-274C-B22A-6A4CB130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A5D24B-94EA-6540-BE7A-9138EEC8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59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B2848-A010-6B4F-9C37-3117DCE1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89E49D-D2DB-614A-8705-43C2B81E7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5DFAD9-A367-8546-8DD9-317BFDD0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2706E3-AF6D-AA4F-8C4A-386880E4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29783-0690-5448-8F44-BD0DB4C4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619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C058D-B3E0-FF43-AEA4-48E54497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6442E8F-2D44-F145-8906-13E6C4B4FF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112DAC-46A2-8345-B7D9-FAA2DD068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BAB595-13B9-CF44-8142-1EED93C8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9F7709-4EA7-8545-ACD9-63ADA945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783255-727B-764A-ABA4-47CE31EB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740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F36C0-15F3-3A49-8367-59AF6D33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4EBB7C-4894-4246-91D2-5E19C9DB8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AE6A88-A719-2F44-8CEF-598EBAE0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AB5209-AD6A-954D-8719-127B45A2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E3B349-F770-6C4A-B31E-2A12F28A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095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5A6CBFB-12C3-0649-A9BC-2C47EA1EE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DA433C9-0D59-224A-AFDF-25258580F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64D2F5-5E71-044A-A26D-C9EC9FCA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F55F3-414C-7B48-832F-4C829A2409EE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DBBE7E-9DE6-4746-AEF4-23B8654E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E531DA-3D89-3344-B3FF-422E498D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ABF0E0-4B1C-9E41-916E-F61C968C33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13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07C03-46FB-4640-9CEC-AC9B0BD5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5E3B6A-4895-B44D-81E2-258EFE854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7054AC-676A-BD42-99FC-917424F6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C08122-C644-2E41-A3AE-9CC7D89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79D6F5-ADC3-B64C-A3CD-789CED31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309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24271-189B-0A46-BA1A-1EF2E32F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A71BB2-3CFD-4244-8CBB-724AA52BA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1889AD-5371-B346-A626-505E68FAA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E4CA2B-5835-8342-9B1D-9C739A02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2F1DB5-C9F9-3344-823A-15712F68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EDEC65-EF5C-E448-9ED2-87CE05A2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11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C6CCA-358B-FA4F-B30A-D540DCCB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4A4587-4995-5E47-9B71-911D62826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E4AFAB-B72A-0D41-BA9F-8478F7E43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723F5DA-5E54-AE49-865F-154B043D1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2CC2D9-77DB-8942-9FAB-E201C6115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33540CD-D894-B745-B27E-E73F0D27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2476B3F-930E-4749-9D70-48D60D70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0BF28E1-C011-A34B-A9A9-565659F3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69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E28CE-47EB-2248-9B18-7A53FDA3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EC783D-998C-7940-8418-3274D267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A61F0C-127F-9B42-9CD2-1EC0CF69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2C1EFF-B0BF-3A47-B4BB-653811A3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45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2E16B8-9EB9-9A41-A91D-AF25B788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067FFAF-D4EC-934C-9F86-21986731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04F1F8-9ACB-3340-9633-8FB03A8B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73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F8A44-B47A-BE4E-964E-6D57B7B4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E2EC25-A68C-074C-8B80-F66464D64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7A34C6-274F-8B46-A7D5-005AFD04F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FAAF99-F6FC-5C4B-A0BF-F8211E4F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A7641A-B563-CE40-817C-758EED9D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B24DF7-9A14-7049-8D21-7D3683AD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01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C66B9-D74B-3148-A3A1-6F6ADD6D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4BF0A4-57BC-C54C-8C8B-83CD3FA9E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C60152-6FF0-FC4A-84A0-41EC65406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0FA379-0C23-B74F-B54D-F4DC350B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A3197F-1A19-6C41-95F5-FEE51106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6C9897-1D20-B442-A56E-EBAB3F40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8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CC87E12-AD21-4248-8515-2E11FD215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B9E902-8D33-1F4F-9FCA-96FEB2A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4D6FC7-A3D6-994B-8B03-5AEFDF35C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C286B-AC09-4F49-B291-AA5586E9E896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17BB0E-0C02-6444-9571-BD7D47A58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3C89DE-4716-A84C-8BF1-40E74EFC9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A66D-2570-EA4E-AED7-11B2BB731D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44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CC9A5B4-B701-3C47-97B0-2FC08679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FBF8F3-CE46-2345-818D-9CD72B185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588A95B-D301-2249-9755-FC0C818DC8B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422900"/>
            <a:ext cx="12192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pel, tafel, person, vasthouden&#10;&#10;Automatisch gegenereerde beschrijving">
            <a:extLst>
              <a:ext uri="{FF2B5EF4-FFF2-40B4-BE49-F238E27FC236}">
                <a16:creationId xmlns:a16="http://schemas.microsoft.com/office/drawing/2014/main" id="{C09C2669-3897-1B43-86CD-F6F8316BD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700"/>
            <a:ext cx="12166600" cy="6832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6D7DF3-813D-FB47-BBA9-B923BA92C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07185"/>
          </a:xfrm>
        </p:spPr>
        <p:txBody>
          <a:bodyPr/>
          <a:lstStyle/>
          <a:p>
            <a:r>
              <a:rPr lang="en-US" dirty="0" err="1"/>
              <a:t>Jouw</a:t>
            </a:r>
            <a:r>
              <a:rPr lang="en-US" dirty="0"/>
              <a:t> </a:t>
            </a:r>
            <a:r>
              <a:rPr lang="en-US" dirty="0" err="1"/>
              <a:t>invloed</a:t>
            </a:r>
            <a:r>
              <a:rPr lang="en-US" dirty="0"/>
              <a:t> op het </a:t>
            </a:r>
            <a:r>
              <a:rPr lang="en-US" dirty="0" err="1"/>
              <a:t>sportplezier</a:t>
            </a:r>
            <a:r>
              <a:rPr lang="en-US" dirty="0"/>
              <a:t> van je kind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084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D5802-CF5C-44B3-ACDA-28D5FEA4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Communicatie</a:t>
            </a:r>
            <a:r>
              <a:rPr lang="en-US" dirty="0"/>
              <a:t> </a:t>
            </a:r>
            <a:r>
              <a:rPr lang="en-US" b="1" dirty="0" err="1"/>
              <a:t>na</a:t>
            </a:r>
            <a:r>
              <a:rPr lang="en-US" dirty="0"/>
              <a:t> de </a:t>
            </a:r>
            <a:r>
              <a:rPr lang="en-US" dirty="0" err="1"/>
              <a:t>wedstrijd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305B37-09DF-4102-92BB-26C7F75C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1202715"/>
          </a:xfrm>
        </p:spPr>
        <p:txBody>
          <a:bodyPr/>
          <a:lstStyle/>
          <a:p>
            <a:r>
              <a:rPr lang="en-US" sz="3300" dirty="0">
                <a:solidFill>
                  <a:srgbClr val="FF0000"/>
                </a:solidFill>
              </a:rPr>
              <a:t>Don’ts</a:t>
            </a:r>
            <a:endParaRPr lang="nl-NL" sz="3300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B53FC0-5EA0-4259-8135-EE6589E905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300" dirty="0" err="1"/>
              <a:t>En</a:t>
            </a:r>
            <a:r>
              <a:rPr lang="en-US" sz="3300" dirty="0"/>
              <a:t>, </a:t>
            </a:r>
            <a:r>
              <a:rPr lang="en-US" sz="3300" dirty="0" err="1"/>
              <a:t>gewonnen</a:t>
            </a:r>
            <a:r>
              <a:rPr lang="en-US" sz="3300" dirty="0"/>
              <a:t>?</a:t>
            </a:r>
          </a:p>
          <a:p>
            <a:r>
              <a:rPr lang="en-US" sz="3300" dirty="0"/>
              <a:t>Heb je </a:t>
            </a:r>
            <a:r>
              <a:rPr lang="en-US" sz="3300" dirty="0" err="1"/>
              <a:t>gescoord</a:t>
            </a:r>
            <a:r>
              <a:rPr lang="en-US" sz="3300" dirty="0"/>
              <a:t>?</a:t>
            </a:r>
          </a:p>
          <a:p>
            <a:r>
              <a:rPr lang="en-US" sz="3300" dirty="0"/>
              <a:t>Dat </a:t>
            </a:r>
            <a:r>
              <a:rPr lang="en-US" sz="3300" dirty="0" err="1"/>
              <a:t>ging</a:t>
            </a:r>
            <a:r>
              <a:rPr lang="en-US" sz="3300" dirty="0"/>
              <a:t> niet zo </a:t>
            </a:r>
            <a:r>
              <a:rPr lang="en-US" sz="3300" dirty="0" err="1"/>
              <a:t>goed</a:t>
            </a:r>
            <a:endParaRPr lang="en-US" sz="3300" dirty="0"/>
          </a:p>
          <a:p>
            <a:r>
              <a:rPr lang="en-US" sz="3300" dirty="0"/>
              <a:t>De </a:t>
            </a:r>
            <a:r>
              <a:rPr lang="en-US" sz="3300" dirty="0" err="1"/>
              <a:t>scheids</a:t>
            </a:r>
            <a:r>
              <a:rPr lang="en-US" sz="3300" dirty="0"/>
              <a:t> was </a:t>
            </a:r>
            <a:r>
              <a:rPr lang="en-US" sz="3300" dirty="0" err="1"/>
              <a:t>partijdig</a:t>
            </a:r>
            <a:endParaRPr lang="en-US" sz="33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AF4759-9F1F-4BD9-A9B3-53A13ED25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91174"/>
            <a:ext cx="5183188" cy="1392703"/>
          </a:xfrm>
        </p:spPr>
        <p:txBody>
          <a:bodyPr/>
          <a:lstStyle/>
          <a:p>
            <a:r>
              <a:rPr lang="en-US" sz="3300" dirty="0">
                <a:solidFill>
                  <a:srgbClr val="00B050"/>
                </a:solidFill>
              </a:rPr>
              <a:t>Do’s</a:t>
            </a:r>
            <a:endParaRPr lang="nl-NL" sz="3300" dirty="0">
              <a:solidFill>
                <a:srgbClr val="00B050"/>
              </a:solidFill>
            </a:endParaRPr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B44069-56CD-40C7-A1A6-480432E38E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l-NL" sz="3300" dirty="0"/>
              <a:t>Ik ben trots op je</a:t>
            </a:r>
          </a:p>
          <a:p>
            <a:r>
              <a:rPr lang="nl-NL" sz="3300" dirty="0"/>
              <a:t>Ik vond het fijn om je te</a:t>
            </a:r>
          </a:p>
          <a:p>
            <a:pPr marL="0" indent="0">
              <a:buNone/>
            </a:pPr>
            <a:r>
              <a:rPr lang="nl-NL" sz="3300" dirty="0"/>
              <a:t>   zien spelen</a:t>
            </a:r>
          </a:p>
          <a:p>
            <a:r>
              <a:rPr lang="nl-NL" sz="3300" dirty="0"/>
              <a:t>Je hebt je best gedaan</a:t>
            </a:r>
          </a:p>
          <a:p>
            <a:endParaRPr lang="nl-NL" sz="33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E7199BE2-9436-B9A1-7D97-DCA1732B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78" y="230096"/>
            <a:ext cx="2524770" cy="25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5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24F1-FBEC-4921-A5EA-EBB34BC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Waardeer</a:t>
            </a:r>
            <a:r>
              <a:rPr lang="en-US" dirty="0"/>
              <a:t> </a:t>
            </a:r>
            <a:r>
              <a:rPr lang="en-US" dirty="0" err="1"/>
              <a:t>inzet</a:t>
            </a:r>
            <a:r>
              <a:rPr lang="en-US" dirty="0"/>
              <a:t>: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F39E997-5E2D-4FAF-91DC-17B8C594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“Je </a:t>
            </a:r>
            <a:r>
              <a:rPr lang="en-US" sz="3600" dirty="0" err="1"/>
              <a:t>hebt</a:t>
            </a:r>
            <a:r>
              <a:rPr lang="en-US" sz="3600" dirty="0"/>
              <a:t> </a:t>
            </a:r>
            <a:r>
              <a:rPr lang="en-US" sz="3600" dirty="0" err="1"/>
              <a:t>alles</a:t>
            </a:r>
            <a:r>
              <a:rPr lang="en-US" sz="3600" dirty="0"/>
              <a:t> </a:t>
            </a:r>
            <a:r>
              <a:rPr lang="en-US" sz="3600" dirty="0" err="1"/>
              <a:t>gegeven</a:t>
            </a:r>
            <a:r>
              <a:rPr lang="en-US" sz="3600" dirty="0"/>
              <a:t>”</a:t>
            </a:r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71D24126-3178-4A96-85B7-DF6EA8B9B7DB}"/>
              </a:ext>
            </a:extLst>
          </p:cNvPr>
          <p:cNvSpPr/>
          <p:nvPr/>
        </p:nvSpPr>
        <p:spPr>
          <a:xfrm>
            <a:off x="4914314" y="3302391"/>
            <a:ext cx="2363372" cy="2226212"/>
          </a:xfrm>
          <a:prstGeom prst="flowChartConnector">
            <a:avLst/>
          </a:prstGeom>
          <a:solidFill>
            <a:srgbClr val="FAAF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142D151C-B54C-4E76-8B18-B232D73DB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85" y="3835338"/>
            <a:ext cx="1779629" cy="11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24F1-FBEC-4921-A5EA-EBB34BC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Waardeer</a:t>
            </a:r>
            <a:r>
              <a:rPr lang="en-US" dirty="0"/>
              <a:t> </a:t>
            </a:r>
            <a:r>
              <a:rPr lang="en-US" dirty="0" err="1"/>
              <a:t>doorzettingsvermogen</a:t>
            </a:r>
            <a:r>
              <a:rPr lang="en-US" dirty="0"/>
              <a:t>: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F39E997-5E2D-4FAF-91DC-17B8C594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“Je bent tot de </a:t>
            </a:r>
            <a:r>
              <a:rPr lang="en-US" sz="3600" dirty="0" err="1"/>
              <a:t>laatste</a:t>
            </a:r>
            <a:r>
              <a:rPr lang="en-US" sz="3600" dirty="0"/>
              <a:t> </a:t>
            </a:r>
            <a:r>
              <a:rPr lang="en-US" sz="3600" dirty="0" err="1"/>
              <a:t>minuut</a:t>
            </a:r>
            <a:r>
              <a:rPr lang="en-US" sz="3600" dirty="0"/>
              <a:t> </a:t>
            </a:r>
            <a:r>
              <a:rPr lang="en-US" sz="3600" dirty="0" err="1"/>
              <a:t>blijven</a:t>
            </a:r>
            <a:r>
              <a:rPr lang="en-US" sz="3600" dirty="0"/>
              <a:t> </a:t>
            </a:r>
            <a:r>
              <a:rPr lang="en-US" sz="3600" dirty="0" err="1"/>
              <a:t>knokken</a:t>
            </a:r>
            <a:r>
              <a:rPr lang="en-US" sz="3600" dirty="0"/>
              <a:t>”</a:t>
            </a:r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71D24126-3178-4A96-85B7-DF6EA8B9B7DB}"/>
              </a:ext>
            </a:extLst>
          </p:cNvPr>
          <p:cNvSpPr/>
          <p:nvPr/>
        </p:nvSpPr>
        <p:spPr>
          <a:xfrm>
            <a:off x="4914314" y="3302391"/>
            <a:ext cx="2363372" cy="2226212"/>
          </a:xfrm>
          <a:prstGeom prst="flowChartConnector">
            <a:avLst/>
          </a:prstGeom>
          <a:solidFill>
            <a:srgbClr val="FAAF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F548A89-F2F6-4D09-92B3-930EF7EC8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62" y="3635141"/>
            <a:ext cx="1798476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1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24F1-FBEC-4921-A5EA-EBB34BC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Waardeer</a:t>
            </a:r>
            <a:r>
              <a:rPr lang="en-US" dirty="0"/>
              <a:t> </a:t>
            </a:r>
            <a:r>
              <a:rPr lang="en-US" dirty="0" err="1"/>
              <a:t>omgaan</a:t>
            </a:r>
            <a:r>
              <a:rPr lang="en-US" dirty="0"/>
              <a:t> met </a:t>
            </a:r>
            <a:r>
              <a:rPr lang="en-US" dirty="0" err="1"/>
              <a:t>emoties</a:t>
            </a:r>
            <a:r>
              <a:rPr lang="en-US" dirty="0"/>
              <a:t>: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F39E997-5E2D-4FAF-91DC-17B8C594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dirty="0" err="1"/>
              <a:t>Toen</a:t>
            </a:r>
            <a:r>
              <a:rPr lang="en-US" sz="3600" dirty="0"/>
              <a:t> de trainer je </a:t>
            </a:r>
            <a:r>
              <a:rPr lang="en-US" sz="3600" dirty="0" err="1"/>
              <a:t>wisselde</a:t>
            </a:r>
            <a:r>
              <a:rPr lang="en-US" sz="3600" dirty="0"/>
              <a:t> was je </a:t>
            </a:r>
            <a:r>
              <a:rPr lang="en-US" sz="3600" dirty="0" err="1"/>
              <a:t>rustiger</a:t>
            </a:r>
            <a:r>
              <a:rPr lang="en-US" sz="3600" dirty="0"/>
              <a:t> dan de </a:t>
            </a:r>
            <a:r>
              <a:rPr lang="en-US" sz="3600" dirty="0" err="1"/>
              <a:t>vorige</a:t>
            </a:r>
            <a:r>
              <a:rPr lang="en-US" sz="3600" dirty="0"/>
              <a:t> </a:t>
            </a:r>
            <a:r>
              <a:rPr lang="en-US" sz="3600" dirty="0" err="1"/>
              <a:t>keer</a:t>
            </a:r>
            <a:r>
              <a:rPr lang="en-US" sz="3600" dirty="0"/>
              <a:t> </a:t>
            </a:r>
            <a:r>
              <a:rPr lang="en-US" sz="3600" dirty="0" err="1"/>
              <a:t>dat</a:t>
            </a:r>
            <a:r>
              <a:rPr lang="en-US" sz="3600" dirty="0"/>
              <a:t> je </a:t>
            </a:r>
            <a:r>
              <a:rPr lang="en-US" sz="3600" dirty="0" err="1"/>
              <a:t>eruit</a:t>
            </a:r>
            <a:r>
              <a:rPr lang="en-US" sz="3600" dirty="0"/>
              <a:t> </a:t>
            </a:r>
            <a:r>
              <a:rPr lang="en-US" sz="3600" dirty="0" err="1"/>
              <a:t>werd</a:t>
            </a:r>
            <a:r>
              <a:rPr lang="en-US" sz="3600" dirty="0"/>
              <a:t> </a:t>
            </a:r>
            <a:r>
              <a:rPr lang="en-US" sz="3600" dirty="0" err="1"/>
              <a:t>gehaald</a:t>
            </a:r>
            <a:r>
              <a:rPr lang="en-US" sz="3600" dirty="0"/>
              <a:t>”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71D24126-3178-4A96-85B7-DF6EA8B9B7DB}"/>
              </a:ext>
            </a:extLst>
          </p:cNvPr>
          <p:cNvSpPr/>
          <p:nvPr/>
        </p:nvSpPr>
        <p:spPr>
          <a:xfrm>
            <a:off x="4914314" y="3302391"/>
            <a:ext cx="2363372" cy="2226212"/>
          </a:xfrm>
          <a:prstGeom prst="flowChartConnector">
            <a:avLst/>
          </a:prstGeom>
          <a:solidFill>
            <a:srgbClr val="FAAF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E6AA9D-9420-4087-B67D-4AAA1CA6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01" y="3501017"/>
            <a:ext cx="530398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9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24F1-FBEC-4921-A5EA-EBB34BC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Waardeer</a:t>
            </a:r>
            <a:r>
              <a:rPr lang="en-US" dirty="0"/>
              <a:t> fair-play: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F39E997-5E2D-4FAF-91DC-17B8C594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dirty="0" err="1"/>
              <a:t>Goed</a:t>
            </a:r>
            <a:r>
              <a:rPr lang="en-US" sz="3600" dirty="0"/>
              <a:t> </a:t>
            </a:r>
            <a:r>
              <a:rPr lang="en-US" sz="3600" dirty="0" err="1"/>
              <a:t>dat</a:t>
            </a:r>
            <a:r>
              <a:rPr lang="en-US" sz="3600" dirty="0"/>
              <a:t> je de </a:t>
            </a:r>
            <a:r>
              <a:rPr lang="en-US" sz="3600" dirty="0" err="1"/>
              <a:t>tegenstander</a:t>
            </a:r>
            <a:r>
              <a:rPr lang="en-US" sz="3600" dirty="0"/>
              <a:t> / </a:t>
            </a:r>
            <a:r>
              <a:rPr lang="en-US" sz="3600" dirty="0" err="1"/>
              <a:t>scheidsrechter</a:t>
            </a:r>
            <a:r>
              <a:rPr lang="en-US" sz="3600" dirty="0"/>
              <a:t> </a:t>
            </a:r>
            <a:r>
              <a:rPr lang="en-US" sz="3600" dirty="0" err="1"/>
              <a:t>een</a:t>
            </a:r>
            <a:r>
              <a:rPr lang="en-US" sz="3600" dirty="0"/>
              <a:t> hand </a:t>
            </a:r>
            <a:r>
              <a:rPr lang="en-US" sz="3600" dirty="0" err="1"/>
              <a:t>hebt</a:t>
            </a:r>
            <a:r>
              <a:rPr lang="en-US" sz="3600" dirty="0"/>
              <a:t> </a:t>
            </a:r>
            <a:r>
              <a:rPr lang="en-US" sz="3600" dirty="0" err="1"/>
              <a:t>gegeven</a:t>
            </a:r>
            <a:r>
              <a:rPr lang="en-US" sz="3600" dirty="0"/>
              <a:t>”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71D24126-3178-4A96-85B7-DF6EA8B9B7DB}"/>
              </a:ext>
            </a:extLst>
          </p:cNvPr>
          <p:cNvSpPr/>
          <p:nvPr/>
        </p:nvSpPr>
        <p:spPr>
          <a:xfrm>
            <a:off x="4914314" y="3302391"/>
            <a:ext cx="2363372" cy="2226212"/>
          </a:xfrm>
          <a:prstGeom prst="flowChartConnector">
            <a:avLst/>
          </a:prstGeom>
          <a:solidFill>
            <a:srgbClr val="FAAF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77B53A-5311-4CB0-B69E-F159FC3CF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20" y="3747927"/>
            <a:ext cx="1828959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24F1-FBEC-4921-A5EA-EBB34BC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Waardeer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vaardigheden</a:t>
            </a:r>
            <a:r>
              <a:rPr lang="en-US" dirty="0"/>
              <a:t>: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F39E997-5E2D-4FAF-91DC-17B8C594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“Je was </a:t>
            </a:r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echte</a:t>
            </a:r>
            <a:r>
              <a:rPr lang="en-US" sz="3600" dirty="0"/>
              <a:t> </a:t>
            </a:r>
            <a:r>
              <a:rPr lang="en-US" sz="3600" dirty="0" err="1"/>
              <a:t>teamgenoot</a:t>
            </a:r>
            <a:r>
              <a:rPr lang="en-US" sz="3600" dirty="0"/>
              <a:t> </a:t>
            </a:r>
            <a:r>
              <a:rPr lang="en-US" sz="3600" dirty="0" err="1"/>
              <a:t>toen</a:t>
            </a:r>
            <a:r>
              <a:rPr lang="en-US" sz="3600" dirty="0"/>
              <a:t> je </a:t>
            </a:r>
            <a:r>
              <a:rPr lang="en-US" sz="3600" dirty="0" err="1"/>
              <a:t>na</a:t>
            </a:r>
            <a:r>
              <a:rPr lang="en-US" sz="3600" dirty="0"/>
              <a:t> die tackle op Roy even </a:t>
            </a:r>
            <a:r>
              <a:rPr lang="en-US" sz="3600" dirty="0" err="1"/>
              <a:t>ging</a:t>
            </a:r>
            <a:r>
              <a:rPr lang="en-US" sz="3600" dirty="0"/>
              <a:t> </a:t>
            </a:r>
            <a:r>
              <a:rPr lang="en-US" sz="3600" dirty="0" err="1"/>
              <a:t>kijken</a:t>
            </a:r>
            <a:r>
              <a:rPr lang="en-US" sz="3600" dirty="0"/>
              <a:t> hoe het met hem </a:t>
            </a:r>
            <a:r>
              <a:rPr lang="en-US" sz="3600" dirty="0" err="1"/>
              <a:t>ging</a:t>
            </a:r>
            <a:r>
              <a:rPr lang="en-US" sz="3600" dirty="0"/>
              <a:t>”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71D24126-3178-4A96-85B7-DF6EA8B9B7DB}"/>
              </a:ext>
            </a:extLst>
          </p:cNvPr>
          <p:cNvSpPr/>
          <p:nvPr/>
        </p:nvSpPr>
        <p:spPr>
          <a:xfrm>
            <a:off x="4914314" y="3302391"/>
            <a:ext cx="2363372" cy="2226212"/>
          </a:xfrm>
          <a:prstGeom prst="flowChartConnector">
            <a:avLst/>
          </a:prstGeom>
          <a:solidFill>
            <a:srgbClr val="FAAF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F963E6D-6D93-40A2-8EB2-6BB5CDA43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18" y="3607182"/>
            <a:ext cx="1638963" cy="15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1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24F1-FBEC-4921-A5EA-EBB34BCC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Waardeer</a:t>
            </a:r>
            <a:r>
              <a:rPr lang="en-US" b="1" dirty="0"/>
              <a:t>:</a:t>
            </a:r>
            <a:endParaRPr lang="nl-NL" b="1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F39E997-5E2D-4FAF-91DC-17B8C594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Inzet</a:t>
            </a:r>
            <a:endParaRPr lang="en-US" sz="3600" dirty="0"/>
          </a:p>
          <a:p>
            <a:r>
              <a:rPr lang="en-US" sz="3600" dirty="0" err="1"/>
              <a:t>Doorzettingsvermogen</a:t>
            </a:r>
            <a:endParaRPr lang="en-US" sz="3600" dirty="0"/>
          </a:p>
          <a:p>
            <a:r>
              <a:rPr lang="en-US" sz="3600" dirty="0" err="1"/>
              <a:t>Omgaan</a:t>
            </a:r>
            <a:r>
              <a:rPr lang="en-US" sz="3600" dirty="0"/>
              <a:t> </a:t>
            </a:r>
            <a:r>
              <a:rPr lang="en-US" sz="3600" dirty="0" err="1"/>
              <a:t>emoties</a:t>
            </a:r>
            <a:endParaRPr lang="en-US" sz="3600" dirty="0"/>
          </a:p>
          <a:p>
            <a:r>
              <a:rPr lang="en-US" sz="3600" dirty="0"/>
              <a:t>Fair-play</a:t>
            </a:r>
          </a:p>
          <a:p>
            <a:r>
              <a:rPr lang="en-US" sz="3600" dirty="0" err="1"/>
              <a:t>Sociale</a:t>
            </a:r>
            <a:r>
              <a:rPr lang="en-US" sz="3600" dirty="0"/>
              <a:t> </a:t>
            </a:r>
            <a:r>
              <a:rPr lang="en-US" sz="3600" dirty="0" err="1"/>
              <a:t>vaardigheden</a:t>
            </a:r>
            <a:endParaRPr lang="nl-NL" sz="3600" dirty="0"/>
          </a:p>
        </p:txBody>
      </p:sp>
      <p:pic>
        <p:nvPicPr>
          <p:cNvPr id="4" name="Afbeelding 3" descr="Afbeelding met persoon, buitenshuis, gras, boom&#10;&#10;Automatisch gegenereerde beschrijving">
            <a:extLst>
              <a:ext uri="{FF2B5EF4-FFF2-40B4-BE49-F238E27FC236}">
                <a16:creationId xmlns:a16="http://schemas.microsoft.com/office/drawing/2014/main" id="{7FCCE0BA-44FA-3F48-CF5B-AFA023A33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3768"/>
            <a:ext cx="5260831" cy="35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564C1-D811-4BE5-9782-CE24494B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7376652" cy="1106128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400" b="1" dirty="0"/>
              <a:t>Hoe kan jij het sportplezier van je kind vergroten?</a:t>
            </a:r>
            <a:br>
              <a:rPr lang="en-US" b="1" dirty="0"/>
            </a:br>
            <a:r>
              <a:rPr lang="en-US" sz="3600" b="1" i="1" dirty="0"/>
              <a:t>High five </a:t>
            </a:r>
            <a:r>
              <a:rPr lang="en-US" sz="3600" b="1" i="1" dirty="0" err="1"/>
              <a:t>voor</a:t>
            </a:r>
            <a:r>
              <a:rPr lang="en-US" sz="3600" b="1" i="1" dirty="0"/>
              <a:t> </a:t>
            </a:r>
            <a:r>
              <a:rPr lang="en-US" sz="3600" b="1" i="1" dirty="0" err="1"/>
              <a:t>sportplezier</a:t>
            </a:r>
            <a:endParaRPr lang="nl-NL" b="1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2C27-18B5-4DE7-82D3-A8F6C62B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2123768"/>
            <a:ext cx="11713698" cy="45130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3400" dirty="0"/>
          </a:p>
          <a:p>
            <a:pPr marL="742950" indent="-742950">
              <a:buFont typeface="+mj-lt"/>
              <a:buAutoNum type="arabicPeriod"/>
            </a:pPr>
            <a:r>
              <a:rPr lang="nl-NL" sz="3600" dirty="0"/>
              <a:t>Vraag wat je kind wil en fijn vindt rondom wedstrijden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/>
              <a:t>Wens je kind voor de wedstrijd “Veel plezier!”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/>
              <a:t>Tijdens wedstrijden ben je positief, sportief en rustig 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/>
              <a:t>Geef complimenten over de inzet van je kind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/>
              <a:t>Waardeer positief gedrag, zoals helpen en fair </a:t>
            </a:r>
            <a:r>
              <a:rPr lang="nl-NL" sz="3600" dirty="0" err="1"/>
              <a:t>play</a:t>
            </a:r>
            <a:r>
              <a:rPr lang="nl-NL" sz="3400" dirty="0"/>
              <a:t>	</a:t>
            </a:r>
            <a:r>
              <a:rPr lang="nl-NL" sz="3600" dirty="0"/>
              <a:t>	  	    </a:t>
            </a:r>
            <a:endParaRPr lang="nl-NL" sz="3000" dirty="0"/>
          </a:p>
          <a:p>
            <a:pPr marL="0" indent="0">
              <a:buNone/>
            </a:pPr>
            <a:r>
              <a:rPr lang="nl-NL" sz="3000" dirty="0"/>
              <a:t>		</a:t>
            </a:r>
            <a:endParaRPr lang="nl-NL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5529E7-7B5B-4705-B432-7B86022BDC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847" y="221226"/>
            <a:ext cx="2125051" cy="2329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67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1564C1-D811-4BE5-9782-CE24494B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162069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Waarom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doen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kinderen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aan</a:t>
            </a:r>
            <a:r>
              <a:rPr lang="en-US" sz="3200" dirty="0">
                <a:solidFill>
                  <a:srgbClr val="FFFFFF"/>
                </a:solidFill>
              </a:rPr>
              <a:t> sport?</a:t>
            </a:r>
            <a:endParaRPr lang="nl-NL" sz="3200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2C27-18B5-4DE7-82D3-A8F6C62B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3152814"/>
            <a:ext cx="5176910" cy="306606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endParaRPr lang="nl-NL" sz="1600" dirty="0"/>
          </a:p>
          <a:p>
            <a:pPr marL="742950" indent="-742950">
              <a:buFont typeface="+mj-lt"/>
              <a:buAutoNum type="arabicPeriod"/>
            </a:pPr>
            <a:r>
              <a:rPr lang="nl-NL" sz="3300" b="1" dirty="0"/>
              <a:t>Plezier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300" dirty="0"/>
              <a:t>Vrienden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300" dirty="0"/>
              <a:t>Lekker bewegen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300" dirty="0"/>
              <a:t>Leren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300" dirty="0"/>
              <a:t>Fitheid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300" dirty="0"/>
              <a:t>Winnen</a:t>
            </a:r>
          </a:p>
        </p:txBody>
      </p:sp>
      <p:pic>
        <p:nvPicPr>
          <p:cNvPr id="5" name="Afbeelding 4" descr="Afbeelding met buitenshuis, atletiekwedstrijd, sport, hemel&#10;&#10;Automatisch gegenereerde beschrijving">
            <a:extLst>
              <a:ext uri="{FF2B5EF4-FFF2-40B4-BE49-F238E27FC236}">
                <a16:creationId xmlns:a16="http://schemas.microsoft.com/office/drawing/2014/main" id="{B0BF4C97-AEE6-C6BE-D393-89E412526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33" y="639126"/>
            <a:ext cx="6614991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6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564C1-D811-4BE5-9782-CE24494B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Wat is </a:t>
            </a:r>
            <a:r>
              <a:rPr lang="en-US" dirty="0" err="1"/>
              <a:t>sportplezier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2C27-18B5-4DE7-82D3-A8F6C62B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115118"/>
            <a:ext cx="7226569" cy="41087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sz="3200" dirty="0"/>
              <a:t>Sporten voor de lol – omdat het leuk is!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3200" dirty="0"/>
              <a:t>Voldoening halen uit hard werken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3200" dirty="0"/>
              <a:t>Jezelf ontwikkelen – beter worden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3200" dirty="0"/>
              <a:t>Ruimte krijgen om fouten te maken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3200" dirty="0"/>
              <a:t>Eigen keuzes mogen maken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3200" dirty="0"/>
              <a:t>Gevoel dat je gezien wordt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05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persoon, buitenshuis, kleding, Menselijk gezicht&#10;&#10;Automatisch gegenereerde beschrijving">
            <a:extLst>
              <a:ext uri="{FF2B5EF4-FFF2-40B4-BE49-F238E27FC236}">
                <a16:creationId xmlns:a16="http://schemas.microsoft.com/office/drawing/2014/main" id="{2EC282B9-2088-C914-E10E-FA0DC120E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" y="1701215"/>
            <a:ext cx="4287783" cy="28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564C1-D811-4BE5-9782-CE24494B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8270" cy="1325563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Steun</a:t>
            </a:r>
            <a:r>
              <a:rPr lang="en-US" dirty="0">
                <a:latin typeface="+mn-lt"/>
              </a:rPr>
              <a:t> of </a:t>
            </a:r>
            <a:r>
              <a:rPr lang="en-US" dirty="0" err="1">
                <a:latin typeface="+mn-lt"/>
              </a:rPr>
              <a:t>druk</a:t>
            </a:r>
            <a:r>
              <a:rPr lang="en-US" dirty="0">
                <a:latin typeface="+mn-lt"/>
              </a:rPr>
              <a:t>?</a:t>
            </a:r>
            <a:endParaRPr lang="nl-NL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2C27-18B5-4DE7-82D3-A8F6C62B6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De beleving en behoeftes van je kind bepalen </a:t>
            </a:r>
          </a:p>
          <a:p>
            <a:pPr marL="0" indent="0">
              <a:buNone/>
            </a:pPr>
            <a:r>
              <a:rPr lang="nl-NL" sz="3600" dirty="0"/>
              <a:t>of jouw gedrag als </a:t>
            </a:r>
            <a:r>
              <a:rPr lang="nl-NL" sz="3600" b="1" dirty="0"/>
              <a:t>steun</a:t>
            </a:r>
            <a:r>
              <a:rPr lang="nl-NL" sz="3600" dirty="0"/>
              <a:t> of </a:t>
            </a:r>
            <a:r>
              <a:rPr lang="nl-NL" sz="3600" b="1" dirty="0"/>
              <a:t>druk</a:t>
            </a:r>
            <a:r>
              <a:rPr lang="nl-NL" sz="3600" dirty="0"/>
              <a:t> wordt ervaren.</a:t>
            </a:r>
          </a:p>
          <a:p>
            <a:pPr marL="0" indent="0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“Dat wordt een makkie vanmiddag”</a:t>
            </a:r>
          </a:p>
          <a:p>
            <a:pPr marL="0" indent="0" algn="ctr">
              <a:buNone/>
            </a:pPr>
            <a:r>
              <a:rPr lang="nl-NL" sz="3600" dirty="0"/>
              <a:t>“Mooie kans om wat doelpunten te scoren”</a:t>
            </a:r>
          </a:p>
          <a:p>
            <a:pPr marL="0" indent="0" algn="ctr">
              <a:buNone/>
            </a:pPr>
            <a:r>
              <a:rPr lang="nl-NL" sz="3600" dirty="0"/>
              <a:t>“Deze wedstrijd is van jou”</a:t>
            </a:r>
          </a:p>
          <a:p>
            <a:pPr marL="0" indent="0">
              <a:buNone/>
            </a:pP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89262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95D4C-3C8C-4930-ABB4-4F7FA3B7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STEUN</a:t>
            </a:r>
            <a:endParaRPr lang="nl-NL" sz="4800" dirty="0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8E6A2829-843C-4D39-9F86-EC9C920C9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Meer </a:t>
            </a:r>
            <a:r>
              <a:rPr lang="en-US" sz="3600" b="1" dirty="0" err="1"/>
              <a:t>passende</a:t>
            </a:r>
            <a:r>
              <a:rPr lang="en-US" sz="3600" dirty="0"/>
              <a:t> </a:t>
            </a:r>
            <a:r>
              <a:rPr lang="en-US" sz="3600" dirty="0" err="1"/>
              <a:t>steun</a:t>
            </a:r>
            <a:r>
              <a:rPr lang="en-US" sz="3600" dirty="0"/>
              <a:t> = </a:t>
            </a:r>
            <a:r>
              <a:rPr lang="en-US" sz="3600" dirty="0" err="1"/>
              <a:t>meer</a:t>
            </a:r>
            <a:r>
              <a:rPr lang="en-US" sz="3600" dirty="0"/>
              <a:t> </a:t>
            </a:r>
            <a:r>
              <a:rPr lang="en-US" sz="3600" dirty="0" err="1"/>
              <a:t>sportplezier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Stel </a:t>
            </a:r>
            <a:r>
              <a:rPr lang="en-US" sz="3600" dirty="0" err="1"/>
              <a:t>vragen</a:t>
            </a:r>
            <a:r>
              <a:rPr lang="en-US" sz="3600" dirty="0"/>
              <a:t>:</a:t>
            </a:r>
          </a:p>
          <a:p>
            <a:r>
              <a:rPr lang="nl-NL" sz="3600" dirty="0"/>
              <a:t>Wil je dat ik bij je wedstrijd kom kijken?</a:t>
            </a:r>
          </a:p>
          <a:p>
            <a:r>
              <a:rPr lang="nl-NL" sz="3600" dirty="0"/>
              <a:t>Hoe wil je dat ik reageer na winst / verlies?</a:t>
            </a:r>
          </a:p>
          <a:p>
            <a:r>
              <a:rPr lang="nl-NL" sz="3600" dirty="0"/>
              <a:t>Wil je wel of niet napraten over de training/wedstrijd?</a:t>
            </a:r>
          </a:p>
          <a:p>
            <a:r>
              <a:rPr lang="nl-NL" sz="3600" dirty="0"/>
              <a:t>Hoe wil je gesteund worden als het tegenzit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344195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756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D5802-CF5C-44B3-ACDA-28D5FEA4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Communicatie</a:t>
            </a:r>
            <a:r>
              <a:rPr lang="en-US" dirty="0"/>
              <a:t> </a:t>
            </a:r>
            <a:r>
              <a:rPr lang="en-US" b="1" dirty="0" err="1"/>
              <a:t>voor</a:t>
            </a:r>
            <a:r>
              <a:rPr lang="en-US" dirty="0"/>
              <a:t> de </a:t>
            </a:r>
            <a:r>
              <a:rPr lang="en-US" dirty="0" err="1"/>
              <a:t>wedstrijd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B53FC0-5EA0-4259-8135-EE6589E90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 descr="Afbeelding met buitenshuis, schoeisel, persoon, grond&#10;&#10;Automatisch gegenereerde beschrijving">
            <a:extLst>
              <a:ext uri="{FF2B5EF4-FFF2-40B4-BE49-F238E27FC236}">
                <a16:creationId xmlns:a16="http://schemas.microsoft.com/office/drawing/2014/main" id="{218C7332-BE12-23AC-DA37-46DFAFB1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42" y="1579730"/>
            <a:ext cx="6335403" cy="42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D5802-CF5C-44B3-ACDA-28D5FEA4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0729" cy="1325563"/>
          </a:xfrm>
        </p:spPr>
        <p:txBody>
          <a:bodyPr>
            <a:normAutofit/>
          </a:bodyPr>
          <a:lstStyle/>
          <a:p>
            <a:r>
              <a:rPr lang="en-US" sz="4200" dirty="0"/>
              <a:t>Wat </a:t>
            </a:r>
            <a:r>
              <a:rPr lang="en-US" sz="4200" dirty="0" err="1"/>
              <a:t>willen</a:t>
            </a:r>
            <a:r>
              <a:rPr lang="en-US" sz="4200" dirty="0"/>
              <a:t> </a:t>
            </a:r>
            <a:r>
              <a:rPr lang="en-US" sz="4200" dirty="0" err="1"/>
              <a:t>kinderen</a:t>
            </a:r>
            <a:r>
              <a:rPr lang="en-US" sz="4200" dirty="0"/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niet</a:t>
            </a:r>
            <a:r>
              <a:rPr lang="en-US" sz="4200" dirty="0"/>
              <a:t> </a:t>
            </a:r>
            <a:r>
              <a:rPr lang="en-US" sz="4200" dirty="0" err="1"/>
              <a:t>horen</a:t>
            </a:r>
            <a:r>
              <a:rPr lang="en-US" sz="4200" dirty="0"/>
              <a:t> </a:t>
            </a:r>
            <a:r>
              <a:rPr lang="en-US" sz="4200" b="1" dirty="0" err="1"/>
              <a:t>voor</a:t>
            </a:r>
            <a:r>
              <a:rPr lang="en-US" sz="4200" dirty="0"/>
              <a:t> </a:t>
            </a:r>
            <a:r>
              <a:rPr lang="en-US" sz="4200" dirty="0" err="1"/>
              <a:t>een</a:t>
            </a:r>
            <a:r>
              <a:rPr lang="en-US" sz="4200" dirty="0"/>
              <a:t> </a:t>
            </a:r>
            <a:r>
              <a:rPr lang="en-US" sz="4200" dirty="0" err="1"/>
              <a:t>wedstrijd</a:t>
            </a:r>
            <a:r>
              <a:rPr lang="en-US" sz="4200" dirty="0"/>
              <a:t>?</a:t>
            </a:r>
            <a:endParaRPr lang="nl-NL" sz="4200" dirty="0"/>
          </a:p>
        </p:txBody>
      </p:sp>
      <p:sp>
        <p:nvSpPr>
          <p:cNvPr id="7" name="Tekstballon: rechthoek 6">
            <a:extLst>
              <a:ext uri="{FF2B5EF4-FFF2-40B4-BE49-F238E27FC236}">
                <a16:creationId xmlns:a16="http://schemas.microsoft.com/office/drawing/2014/main" id="{085AB90E-3EFC-4E71-92BF-CF94AE975051}"/>
              </a:ext>
            </a:extLst>
          </p:cNvPr>
          <p:cNvSpPr/>
          <p:nvPr/>
        </p:nvSpPr>
        <p:spPr>
          <a:xfrm>
            <a:off x="1913206" y="1719775"/>
            <a:ext cx="7624689" cy="3418449"/>
          </a:xfrm>
          <a:prstGeom prst="wedgeRectCallout">
            <a:avLst>
              <a:gd name="adj1" fmla="val -18988"/>
              <a:gd name="adj2" fmla="val 7361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tx1"/>
                </a:solidFill>
              </a:rPr>
              <a:t>Wel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winnen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hé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Niet </a:t>
            </a:r>
            <a:r>
              <a:rPr lang="en-US" sz="4000" dirty="0" err="1">
                <a:solidFill>
                  <a:schemeClr val="tx1"/>
                </a:solidFill>
              </a:rPr>
              <a:t>vallen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missen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opgeven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Zorg </a:t>
            </a:r>
            <a:r>
              <a:rPr lang="en-US" sz="4000" dirty="0" err="1">
                <a:solidFill>
                  <a:schemeClr val="tx1"/>
                </a:solidFill>
              </a:rPr>
              <a:t>dat</a:t>
            </a:r>
            <a:r>
              <a:rPr lang="en-US" sz="4000" dirty="0">
                <a:solidFill>
                  <a:schemeClr val="tx1"/>
                </a:solidFill>
              </a:rPr>
              <a:t> je het veld breed </a:t>
            </a:r>
            <a:r>
              <a:rPr lang="en-US" sz="4000" dirty="0" err="1">
                <a:solidFill>
                  <a:schemeClr val="tx1"/>
                </a:solidFill>
              </a:rPr>
              <a:t>houdt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 en op </a:t>
            </a:r>
            <a:r>
              <a:rPr lang="en-US" sz="4000" dirty="0" err="1">
                <a:solidFill>
                  <a:schemeClr val="tx1"/>
                </a:solidFill>
              </a:rPr>
              <a:t>tijd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een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tikkie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terug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geeft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nl-NL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5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D5802-CF5C-44B3-ACDA-28D5FEA4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2239" cy="1325563"/>
          </a:xfrm>
        </p:spPr>
        <p:txBody>
          <a:bodyPr>
            <a:normAutofit/>
          </a:bodyPr>
          <a:lstStyle/>
          <a:p>
            <a:r>
              <a:rPr lang="en-US" sz="4200" dirty="0"/>
              <a:t>Wat </a:t>
            </a:r>
            <a:r>
              <a:rPr lang="en-US" sz="4200" dirty="0" err="1"/>
              <a:t>willen</a:t>
            </a:r>
            <a:r>
              <a:rPr lang="en-US" sz="4200" dirty="0"/>
              <a:t> </a:t>
            </a:r>
            <a:r>
              <a:rPr lang="en-US" sz="4200" dirty="0" err="1"/>
              <a:t>kinderen</a:t>
            </a:r>
            <a:r>
              <a:rPr lang="en-US" sz="4200" dirty="0"/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wel</a:t>
            </a:r>
            <a:r>
              <a:rPr lang="en-US" sz="4200" dirty="0"/>
              <a:t> </a:t>
            </a:r>
            <a:r>
              <a:rPr lang="en-US" sz="4200" dirty="0" err="1"/>
              <a:t>horen</a:t>
            </a:r>
            <a:r>
              <a:rPr lang="en-US" sz="4200" dirty="0"/>
              <a:t> </a:t>
            </a:r>
            <a:r>
              <a:rPr lang="en-US" sz="4200" b="1" dirty="0" err="1"/>
              <a:t>voor</a:t>
            </a:r>
            <a:r>
              <a:rPr lang="en-US" sz="4200" dirty="0"/>
              <a:t> </a:t>
            </a:r>
            <a:r>
              <a:rPr lang="en-US" sz="4200" dirty="0" err="1"/>
              <a:t>een</a:t>
            </a:r>
            <a:r>
              <a:rPr lang="en-US" sz="4200" dirty="0"/>
              <a:t> </a:t>
            </a:r>
            <a:r>
              <a:rPr lang="en-US" sz="4200" dirty="0" err="1"/>
              <a:t>wedstrijd</a:t>
            </a:r>
            <a:r>
              <a:rPr lang="en-US" sz="4200" dirty="0"/>
              <a:t>?</a:t>
            </a:r>
            <a:endParaRPr lang="nl-NL" sz="42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B53FC0-5EA0-4259-8135-EE6589E90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endParaRPr lang="en-US" sz="3600" dirty="0"/>
          </a:p>
          <a:p>
            <a:endParaRPr lang="nl-NL" dirty="0"/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44041154-B3A4-49B6-9137-71D9A052CB65}"/>
              </a:ext>
            </a:extLst>
          </p:cNvPr>
          <p:cNvSpPr/>
          <p:nvPr/>
        </p:nvSpPr>
        <p:spPr>
          <a:xfrm>
            <a:off x="1913206" y="1719775"/>
            <a:ext cx="7624689" cy="3418449"/>
          </a:xfrm>
          <a:prstGeom prst="wedgeRectCallout">
            <a:avLst>
              <a:gd name="adj1" fmla="val -18988"/>
              <a:gd name="adj2" fmla="val 7361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Veel plezier!</a:t>
            </a:r>
          </a:p>
        </p:txBody>
      </p:sp>
    </p:spTree>
    <p:extLst>
      <p:ext uri="{BB962C8B-B14F-4D97-AF65-F5344CB8AC3E}">
        <p14:creationId xmlns:p14="http://schemas.microsoft.com/office/powerpoint/2010/main" val="295720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D5802-CF5C-44B3-ACDA-28D5FEA4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Communicatie</a:t>
            </a:r>
            <a:r>
              <a:rPr lang="en-US" dirty="0"/>
              <a:t> </a:t>
            </a:r>
            <a:r>
              <a:rPr lang="en-US" b="1" dirty="0" err="1"/>
              <a:t>tijdens</a:t>
            </a:r>
            <a:r>
              <a:rPr lang="en-US" dirty="0"/>
              <a:t> de </a:t>
            </a:r>
            <a:r>
              <a:rPr lang="en-US" dirty="0" err="1"/>
              <a:t>wedstrijd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B53FC0-5EA0-4259-8135-EE6589E90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sz="4000" dirty="0"/>
              <a:t>Moedig aan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000" dirty="0"/>
              <a:t>Laat coachen aan de coach over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000" dirty="0"/>
              <a:t>Accepteer beslissingen van de scheidsrechter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4000" dirty="0"/>
              <a:t>Houd je emoties in bedwang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4000" dirty="0"/>
          </a:p>
          <a:p>
            <a:pPr marL="0" indent="0" algn="ctr">
              <a:buNone/>
            </a:pPr>
            <a:endParaRPr lang="nl-NL" sz="4000" dirty="0"/>
          </a:p>
        </p:txBody>
      </p:sp>
      <p:pic>
        <p:nvPicPr>
          <p:cNvPr id="6" name="Afbeelding 5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8420A910-3E15-42A9-15EA-540033E6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687" y="1297172"/>
            <a:ext cx="2793666" cy="26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91205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2765</TotalTime>
  <Words>457</Words>
  <Application>Microsoft Office PowerPoint</Application>
  <PresentationFormat>Breedbeeld</PresentationFormat>
  <Paragraphs>110</Paragraphs>
  <Slides>17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Aangepast ontwerp</vt:lpstr>
      <vt:lpstr>1_Kantoorthema</vt:lpstr>
      <vt:lpstr>Jouw invloed op het sportplezier van je kind</vt:lpstr>
      <vt:lpstr>Waarom doen kinderen aan sport?</vt:lpstr>
      <vt:lpstr>Wat is sportplezier?</vt:lpstr>
      <vt:lpstr>Steun of druk?</vt:lpstr>
      <vt:lpstr>STEUN</vt:lpstr>
      <vt:lpstr>Communicatie voor de wedstrijd</vt:lpstr>
      <vt:lpstr>Wat willen kinderen niet horen voor een wedstrijd?</vt:lpstr>
      <vt:lpstr>Wat willen kinderen wel horen voor een wedstrijd?</vt:lpstr>
      <vt:lpstr>Communicatie tijdens de wedstrijd</vt:lpstr>
      <vt:lpstr>Communicatie na de wedstrijd?</vt:lpstr>
      <vt:lpstr>Waardeer inzet:</vt:lpstr>
      <vt:lpstr>Waardeer doorzettingsvermogen:</vt:lpstr>
      <vt:lpstr>Waardeer omgaan met emoties:</vt:lpstr>
      <vt:lpstr>Waardeer fair-play:</vt:lpstr>
      <vt:lpstr>Waardeer sociale vaardigheden:</vt:lpstr>
      <vt:lpstr>Waardeer:</vt:lpstr>
      <vt:lpstr>Hoe kan jij het sportplezier van je kind vergroten? High five voor sportplezier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Anouk van den Berg</dc:creator>
  <cp:lastModifiedBy>Corné van Rosmalen</cp:lastModifiedBy>
  <cp:revision>185</cp:revision>
  <dcterms:created xsi:type="dcterms:W3CDTF">2020-07-28T13:23:45Z</dcterms:created>
  <dcterms:modified xsi:type="dcterms:W3CDTF">2024-10-16T12:10:09Z</dcterms:modified>
</cp:coreProperties>
</file>